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6858000" cx="9144000"/>
  <p:notesSz cx="7010400" cy="9296400"/>
  <p:embeddedFontLst>
    <p:embeddedFont>
      <p:font typeface="PT Sans Narrow"/>
      <p:regular r:id="rId27"/>
      <p:bold r:id="rId28"/>
    </p:embeddedFont>
    <p:embeddedFont>
      <p:font typeface="Alfa Slab One"/>
      <p:regular r:id="rId29"/>
    </p:embeddedFont>
    <p:embeddedFont>
      <p:font typeface="Open Sans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4" roundtripDataSignature="AMtx7mj74vvhD55Nqo3Jm+ZFGFrUzqDj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PTSansNarrow-bold.fntdata"/><Relationship Id="rId27" Type="http://schemas.openxmlformats.org/officeDocument/2006/relationships/font" Target="fonts/PTSansNarrow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lfaSlabOn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bold.fntdata"/><Relationship Id="rId30" Type="http://schemas.openxmlformats.org/officeDocument/2006/relationships/font" Target="fonts/OpenSans-regular.fntdata"/><Relationship Id="rId11" Type="http://schemas.openxmlformats.org/officeDocument/2006/relationships/slide" Target="slides/slide6.xml"/><Relationship Id="rId33" Type="http://schemas.openxmlformats.org/officeDocument/2006/relationships/font" Target="fonts/OpenSans-boldItalic.fntdata"/><Relationship Id="rId10" Type="http://schemas.openxmlformats.org/officeDocument/2006/relationships/slide" Target="slides/slide5.xml"/><Relationship Id="rId32" Type="http://schemas.openxmlformats.org/officeDocument/2006/relationships/font" Target="fonts/OpenSans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0" name="Google Shape;70;p1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5" name="Google Shape;155;p9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p10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p11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0" name="Google Shape;180;p12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9" name="Google Shape;189;p13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5" name="Google Shape;195;p15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p17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9" name="Google Shape;209;p18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7" name="Google Shape;237;p19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4" name="Google Shape;244;p20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" name="Google Shape;76;p2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1" name="Google Shape;251;p21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7" name="Google Shape;257;p22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3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8061117d6e_0_8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" name="Google Shape;98;g28061117d6e_0_8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8061117d6e_0_113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" name="Google Shape;112;g28061117d6e_0_113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3" name="Google Shape;133;p6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1" name="Google Shape;141;p7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7" name="Google Shape;147;p8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g30129f1c8e4_0_479"/>
          <p:cNvCxnSpPr/>
          <p:nvPr/>
        </p:nvCxnSpPr>
        <p:spPr>
          <a:xfrm>
            <a:off x="7007735" y="4235850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g30129f1c8e4_0_479"/>
          <p:cNvCxnSpPr/>
          <p:nvPr/>
        </p:nvCxnSpPr>
        <p:spPr>
          <a:xfrm>
            <a:off x="1575035" y="421100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g30129f1c8e4_0_479"/>
          <p:cNvGrpSpPr/>
          <p:nvPr/>
        </p:nvGrpSpPr>
        <p:grpSpPr>
          <a:xfrm>
            <a:off x="1004144" y="1362666"/>
            <a:ext cx="7136668" cy="203195"/>
            <a:chOff x="1346429" y="1011300"/>
            <a:chExt cx="6452100" cy="152400"/>
          </a:xfrm>
        </p:grpSpPr>
        <p:cxnSp>
          <p:nvCxnSpPr>
            <p:cNvPr id="13" name="Google Shape;13;g30129f1c8e4_0_479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g30129f1c8e4_0_479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g30129f1c8e4_0_479"/>
          <p:cNvGrpSpPr/>
          <p:nvPr/>
        </p:nvGrpSpPr>
        <p:grpSpPr>
          <a:xfrm>
            <a:off x="1004151" y="5292001"/>
            <a:ext cx="7136668" cy="203195"/>
            <a:chOff x="1346435" y="3969088"/>
            <a:chExt cx="6452100" cy="152400"/>
          </a:xfrm>
        </p:grpSpPr>
        <p:cxnSp>
          <p:nvCxnSpPr>
            <p:cNvPr id="16" name="Google Shape;16;g30129f1c8e4_0_479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g30129f1c8e4_0_479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g30129f1c8e4_0_479"/>
          <p:cNvSpPr txBox="1"/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g30129f1c8e4_0_479"/>
          <p:cNvSpPr txBox="1"/>
          <p:nvPr>
            <p:ph idx="1" type="subTitle"/>
          </p:nvPr>
        </p:nvSpPr>
        <p:spPr>
          <a:xfrm>
            <a:off x="2137225" y="3800052"/>
            <a:ext cx="48705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g30129f1c8e4_0_47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0129f1c8e4_0_525"/>
          <p:cNvSpPr/>
          <p:nvPr/>
        </p:nvSpPr>
        <p:spPr>
          <a:xfrm>
            <a:off x="-75" y="6727600"/>
            <a:ext cx="9144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g30129f1c8e4_0_525"/>
          <p:cNvSpPr txBox="1"/>
          <p:nvPr>
            <p:ph hasCustomPrompt="1" type="title"/>
          </p:nvPr>
        </p:nvSpPr>
        <p:spPr>
          <a:xfrm>
            <a:off x="311700" y="1739800"/>
            <a:ext cx="8520600" cy="20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g30129f1c8e4_0_525"/>
          <p:cNvSpPr txBox="1"/>
          <p:nvPr>
            <p:ph idx="1" type="body"/>
          </p:nvPr>
        </p:nvSpPr>
        <p:spPr>
          <a:xfrm>
            <a:off x="311700" y="3994200"/>
            <a:ext cx="8520600" cy="14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g30129f1c8e4_0_52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0129f1c8e4_0_53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129f1c8e4_0_532"/>
          <p:cNvSpPr txBox="1"/>
          <p:nvPr>
            <p:ph type="title"/>
          </p:nvPr>
        </p:nvSpPr>
        <p:spPr>
          <a:xfrm>
            <a:off x="685800" y="484632"/>
            <a:ext cx="77724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g30129f1c8e4_0_532"/>
          <p:cNvSpPr txBox="1"/>
          <p:nvPr>
            <p:ph idx="1" type="body"/>
          </p:nvPr>
        </p:nvSpPr>
        <p:spPr>
          <a:xfrm>
            <a:off x="865300" y="2093975"/>
            <a:ext cx="4189200" cy="28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30"/>
              <a:buChar char="▪"/>
              <a:defRPr b="1" sz="23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25755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b="1" sz="2300"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65" name="Google Shape;65;g30129f1c8e4_0_532"/>
          <p:cNvSpPr txBox="1"/>
          <p:nvPr>
            <p:ph idx="10" type="dt"/>
          </p:nvPr>
        </p:nvSpPr>
        <p:spPr>
          <a:xfrm>
            <a:off x="5992368" y="6272785"/>
            <a:ext cx="2455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g30129f1c8e4_0_532"/>
          <p:cNvSpPr txBox="1"/>
          <p:nvPr>
            <p:ph idx="11" type="ftr"/>
          </p:nvPr>
        </p:nvSpPr>
        <p:spPr>
          <a:xfrm>
            <a:off x="685800" y="6272785"/>
            <a:ext cx="474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g30129f1c8e4_0_532"/>
          <p:cNvSpPr txBox="1"/>
          <p:nvPr>
            <p:ph idx="12" type="sldNum"/>
          </p:nvPr>
        </p:nvSpPr>
        <p:spPr>
          <a:xfrm>
            <a:off x="8483346" y="6272785"/>
            <a:ext cx="48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30129f1c8e4_0_491"/>
          <p:cNvSpPr/>
          <p:nvPr/>
        </p:nvSpPr>
        <p:spPr>
          <a:xfrm>
            <a:off x="-50" y="3429200"/>
            <a:ext cx="9144000" cy="342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g30129f1c8e4_0_491"/>
          <p:cNvSpPr txBox="1"/>
          <p:nvPr>
            <p:ph type="title"/>
          </p:nvPr>
        </p:nvSpPr>
        <p:spPr>
          <a:xfrm>
            <a:off x="311700" y="1086400"/>
            <a:ext cx="8571300" cy="12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g30129f1c8e4_0_49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30129f1c8e4_0_495"/>
          <p:cNvSpPr/>
          <p:nvPr/>
        </p:nvSpPr>
        <p:spPr>
          <a:xfrm>
            <a:off x="-75" y="6727600"/>
            <a:ext cx="9144000" cy="13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g30129f1c8e4_0_495"/>
          <p:cNvSpPr txBox="1"/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g30129f1c8e4_0_495"/>
          <p:cNvSpPr txBox="1"/>
          <p:nvPr>
            <p:ph idx="1" type="body"/>
          </p:nvPr>
        </p:nvSpPr>
        <p:spPr>
          <a:xfrm>
            <a:off x="311700" y="1688433"/>
            <a:ext cx="8520600" cy="44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g30129f1c8e4_0_49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30129f1c8e4_0_500"/>
          <p:cNvSpPr txBox="1"/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g30129f1c8e4_0_500"/>
          <p:cNvSpPr txBox="1"/>
          <p:nvPr>
            <p:ph idx="1" type="body"/>
          </p:nvPr>
        </p:nvSpPr>
        <p:spPr>
          <a:xfrm>
            <a:off x="311700" y="1688233"/>
            <a:ext cx="3999900" cy="44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g30129f1c8e4_0_500"/>
          <p:cNvSpPr txBox="1"/>
          <p:nvPr>
            <p:ph idx="2" type="body"/>
          </p:nvPr>
        </p:nvSpPr>
        <p:spPr>
          <a:xfrm>
            <a:off x="4832400" y="1688233"/>
            <a:ext cx="3999900" cy="44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g30129f1c8e4_0_50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0129f1c8e4_0_505"/>
          <p:cNvSpPr txBox="1"/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g30129f1c8e4_0_50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30129f1c8e4_0_508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g30129f1c8e4_0_508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g30129f1c8e4_0_50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0129f1c8e4_0_512"/>
          <p:cNvSpPr txBox="1"/>
          <p:nvPr>
            <p:ph type="title"/>
          </p:nvPr>
        </p:nvSpPr>
        <p:spPr>
          <a:xfrm>
            <a:off x="490250" y="701800"/>
            <a:ext cx="56136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g30129f1c8e4_0_5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0129f1c8e4_0_515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g30129f1c8e4_0_515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g30129f1c8e4_0_515"/>
          <p:cNvSpPr txBox="1"/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g30129f1c8e4_0_515"/>
          <p:cNvSpPr txBox="1"/>
          <p:nvPr>
            <p:ph idx="1" type="subTitle"/>
          </p:nvPr>
        </p:nvSpPr>
        <p:spPr>
          <a:xfrm>
            <a:off x="265500" y="36358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g30129f1c8e4_0_515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g30129f1c8e4_0_5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0129f1c8e4_0_522"/>
          <p:cNvSpPr txBox="1"/>
          <p:nvPr>
            <p:ph idx="1" type="body"/>
          </p:nvPr>
        </p:nvSpPr>
        <p:spPr>
          <a:xfrm>
            <a:off x="311700" y="5640967"/>
            <a:ext cx="5998800" cy="7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g30129f1c8e4_0_5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30129f1c8e4_0_475"/>
          <p:cNvSpPr txBox="1"/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g30129f1c8e4_0_475"/>
          <p:cNvSpPr txBox="1"/>
          <p:nvPr>
            <p:ph idx="1" type="body"/>
          </p:nvPr>
        </p:nvSpPr>
        <p:spPr>
          <a:xfrm>
            <a:off x="311700" y="1688433"/>
            <a:ext cx="8520600" cy="4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g30129f1c8e4_0_47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jpg"/><Relationship Id="rId4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jpg"/><Relationship Id="rId4" Type="http://schemas.openxmlformats.org/officeDocument/2006/relationships/image" Target="../media/image15.jpg"/><Relationship Id="rId5" Type="http://schemas.openxmlformats.org/officeDocument/2006/relationships/image" Target="../media/image3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42.jpg"/><Relationship Id="rId5" Type="http://schemas.openxmlformats.org/officeDocument/2006/relationships/image" Target="../media/image4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ejrp.org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image" Target="../media/image4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39.jpg"/><Relationship Id="rId5" Type="http://schemas.openxmlformats.org/officeDocument/2006/relationships/image" Target="../media/image37.jpg"/><Relationship Id="rId6" Type="http://schemas.openxmlformats.org/officeDocument/2006/relationships/image" Target="../media/image34.jpg"/><Relationship Id="rId7" Type="http://schemas.openxmlformats.org/officeDocument/2006/relationships/image" Target="../media/image32.jpg"/><Relationship Id="rId8" Type="http://schemas.openxmlformats.org/officeDocument/2006/relationships/image" Target="../media/image3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8.png"/><Relationship Id="rId5" Type="http://schemas.openxmlformats.org/officeDocument/2006/relationships/image" Target="../media/image4.jpg"/><Relationship Id="rId6" Type="http://schemas.openxmlformats.org/officeDocument/2006/relationships/image" Target="../media/image3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24.jpg"/><Relationship Id="rId6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 txBox="1"/>
          <p:nvPr>
            <p:ph type="ctrTitle"/>
          </p:nvPr>
        </p:nvSpPr>
        <p:spPr>
          <a:xfrm>
            <a:off x="685800" y="1813560"/>
            <a:ext cx="7772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Bookman Old Style"/>
              <a:buNone/>
            </a:pPr>
            <a:r>
              <a:rPr b="0" lang="en-US" sz="3900">
                <a:latin typeface="Alfa Slab One"/>
                <a:ea typeface="Alfa Slab One"/>
                <a:cs typeface="Alfa Slab One"/>
                <a:sym typeface="Alfa Slab One"/>
              </a:rPr>
              <a:t>8</a:t>
            </a:r>
            <a:r>
              <a:rPr b="0" baseline="30000" lang="en-US" sz="3900">
                <a:latin typeface="Alfa Slab One"/>
                <a:ea typeface="Alfa Slab One"/>
                <a:cs typeface="Alfa Slab One"/>
                <a:sym typeface="Alfa Slab One"/>
              </a:rPr>
              <a:t>TH</a:t>
            </a:r>
            <a:r>
              <a:rPr b="0" lang="en-US" sz="3900">
                <a:latin typeface="Alfa Slab One"/>
                <a:ea typeface="Alfa Slab One"/>
                <a:cs typeface="Alfa Slab One"/>
                <a:sym typeface="Alfa Slab One"/>
              </a:rPr>
              <a:t> GRADE TRIP TO </a:t>
            </a:r>
            <a:br>
              <a:rPr b="0" lang="en-US">
                <a:latin typeface="Alfa Slab One"/>
                <a:ea typeface="Alfa Slab One"/>
                <a:cs typeface="Alfa Slab One"/>
                <a:sym typeface="Alfa Slab One"/>
              </a:rPr>
            </a:br>
            <a:r>
              <a:rPr b="0" lang="en-US" sz="6100">
                <a:latin typeface="Alfa Slab One"/>
                <a:ea typeface="Alfa Slab One"/>
                <a:cs typeface="Alfa Slab One"/>
                <a:sym typeface="Alfa Slab One"/>
              </a:rPr>
              <a:t>WASHINGTON, DC</a:t>
            </a:r>
            <a:br>
              <a:rPr b="0" lang="en-US">
                <a:latin typeface="Alfa Slab One"/>
                <a:ea typeface="Alfa Slab One"/>
                <a:cs typeface="Alfa Slab One"/>
                <a:sym typeface="Alfa Slab One"/>
              </a:rPr>
            </a:br>
            <a:endParaRPr b="0" i="1" sz="39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descr="EJRP-logo-JPEG.JPG" id="73" name="Google Shape;7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3575" y="3345925"/>
            <a:ext cx="4130803" cy="1608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/>
          <p:nvPr>
            <p:ph type="title"/>
          </p:nvPr>
        </p:nvSpPr>
        <p:spPr>
          <a:xfrm>
            <a:off x="4800600" y="484626"/>
            <a:ext cx="4343400" cy="14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b="1" lang="en-US" sz="4500"/>
              <a:t>DAY 2: TUESDAY, APRIL 22</a:t>
            </a:r>
            <a:endParaRPr sz="4500"/>
          </a:p>
        </p:txBody>
      </p:sp>
      <p:pic>
        <p:nvPicPr>
          <p:cNvPr id="158" name="Google Shape;158;p9"/>
          <p:cNvPicPr preferRelativeResize="0"/>
          <p:nvPr/>
        </p:nvPicPr>
        <p:blipFill rotWithShape="1">
          <a:blip r:embed="rId3">
            <a:alphaModFix/>
          </a:blip>
          <a:srcRect b="0" l="5348" r="5357" t="0"/>
          <a:stretch/>
        </p:blipFill>
        <p:spPr>
          <a:xfrm>
            <a:off x="560025" y="3656200"/>
            <a:ext cx="3494799" cy="293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9"/>
          <p:cNvSpPr txBox="1"/>
          <p:nvPr>
            <p:ph idx="1" type="body"/>
          </p:nvPr>
        </p:nvSpPr>
        <p:spPr>
          <a:xfrm>
            <a:off x="4112125" y="1826575"/>
            <a:ext cx="5031900" cy="4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10000"/>
          </a:bodyPr>
          <a:lstStyle/>
          <a:p>
            <a:pPr indent="-304165" lvl="0" marL="342900" rtl="0" algn="l">
              <a:spcBef>
                <a:spcPts val="0"/>
              </a:spcBef>
              <a:spcAft>
                <a:spcPts val="0"/>
              </a:spcAft>
              <a:buSzPct val="73913"/>
              <a:buChar char="▪"/>
            </a:pPr>
            <a:r>
              <a:rPr b="0" lang="en-US">
                <a:solidFill>
                  <a:schemeClr val="accent3"/>
                </a:solidFill>
              </a:rPr>
              <a:t>Breakfast at hotel</a:t>
            </a:r>
            <a:endParaRPr b="0">
              <a:solidFill>
                <a:schemeClr val="accent3"/>
              </a:solidFill>
            </a:endParaRPr>
          </a:p>
          <a:p>
            <a:pPr indent="-304165" lvl="0" marL="342900" rtl="0" algn="l">
              <a:spcBef>
                <a:spcPts val="1200"/>
              </a:spcBef>
              <a:spcAft>
                <a:spcPts val="0"/>
              </a:spcAft>
              <a:buSzPct val="73913"/>
              <a:buChar char="▪"/>
            </a:pPr>
            <a:r>
              <a:rPr b="0" lang="en-US">
                <a:solidFill>
                  <a:schemeClr val="accent3"/>
                </a:solidFill>
              </a:rPr>
              <a:t>Arlington National Cemetery</a:t>
            </a:r>
            <a:endParaRPr b="0">
              <a:solidFill>
                <a:schemeClr val="accent3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-US" sz="1850">
                <a:solidFill>
                  <a:schemeClr val="accent3"/>
                </a:solidFill>
              </a:rPr>
              <a:t>400,000+ military veterans</a:t>
            </a:r>
            <a:endParaRPr b="0" sz="1850">
              <a:solidFill>
                <a:schemeClr val="accent3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-US" sz="1850">
                <a:solidFill>
                  <a:schemeClr val="accent3"/>
                </a:solidFill>
              </a:rPr>
              <a:t>Tomb of the Unknown Soldier &amp; Changing of the Guard</a:t>
            </a:r>
            <a:endParaRPr b="0" sz="1850">
              <a:solidFill>
                <a:schemeClr val="accent3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-US" sz="1850">
                <a:solidFill>
                  <a:schemeClr val="accent3"/>
                </a:solidFill>
              </a:rPr>
              <a:t>JFK’s Eternal Flame</a:t>
            </a:r>
            <a:endParaRPr b="0" sz="1850">
              <a:solidFill>
                <a:schemeClr val="accent3"/>
              </a:solidFill>
            </a:endParaRPr>
          </a:p>
          <a:p>
            <a:pPr indent="-304165" lvl="0" marL="342900" rtl="0" algn="l">
              <a:spcBef>
                <a:spcPts val="1200"/>
              </a:spcBef>
              <a:spcAft>
                <a:spcPts val="0"/>
              </a:spcAft>
              <a:buSzPct val="73913"/>
              <a:buChar char="▪"/>
            </a:pPr>
            <a:r>
              <a:rPr b="0" lang="en-US">
                <a:solidFill>
                  <a:schemeClr val="accent3"/>
                </a:solidFill>
              </a:rPr>
              <a:t>Pentagon Tour</a:t>
            </a:r>
            <a:endParaRPr b="0">
              <a:solidFill>
                <a:schemeClr val="accent3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-US" sz="1738">
                <a:solidFill>
                  <a:schemeClr val="accent3"/>
                </a:solidFill>
              </a:rPr>
              <a:t>17.5 miles of corridor &amp; 23,000 employees</a:t>
            </a:r>
            <a:endParaRPr b="0" sz="1738">
              <a:solidFill>
                <a:schemeClr val="accent3"/>
              </a:solidFill>
            </a:endParaRPr>
          </a:p>
          <a:p>
            <a:pPr indent="-304165" lvl="0" marL="342900" rtl="0" algn="l">
              <a:spcBef>
                <a:spcPts val="1200"/>
              </a:spcBef>
              <a:spcAft>
                <a:spcPts val="0"/>
              </a:spcAft>
              <a:buSzPct val="73913"/>
              <a:buChar char="▪"/>
            </a:pPr>
            <a:r>
              <a:rPr b="0" lang="en-US">
                <a:solidFill>
                  <a:schemeClr val="accent3"/>
                </a:solidFill>
              </a:rPr>
              <a:t>Lunch at Pentagon City Mall</a:t>
            </a:r>
            <a:endParaRPr b="0">
              <a:solidFill>
                <a:schemeClr val="accent3"/>
              </a:solidFill>
            </a:endParaRPr>
          </a:p>
          <a:p>
            <a:pPr indent="-304165" lvl="0" marL="342900" rtl="0" algn="l">
              <a:spcBef>
                <a:spcPts val="1200"/>
              </a:spcBef>
              <a:spcAft>
                <a:spcPts val="0"/>
              </a:spcAft>
              <a:buSzPct val="73913"/>
              <a:buChar char="▪"/>
            </a:pPr>
            <a:r>
              <a:rPr b="0" lang="en-US">
                <a:solidFill>
                  <a:schemeClr val="accent3"/>
                </a:solidFill>
              </a:rPr>
              <a:t>Natural History Museum</a:t>
            </a:r>
            <a:endParaRPr b="0">
              <a:solidFill>
                <a:schemeClr val="accent3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-US" sz="1850">
                <a:solidFill>
                  <a:schemeClr val="accent3"/>
                </a:solidFill>
              </a:rPr>
              <a:t>Hope diamond, dinosaurs, ocean life, mammals, human origins, </a:t>
            </a:r>
            <a:r>
              <a:rPr b="0" lang="en-US" sz="1850">
                <a:solidFill>
                  <a:schemeClr val="accent3"/>
                </a:solidFill>
              </a:rPr>
              <a:t>insect zoo</a:t>
            </a:r>
            <a:endParaRPr b="0" sz="1850">
              <a:solidFill>
                <a:schemeClr val="accent3"/>
              </a:solidFill>
            </a:endParaRPr>
          </a:p>
          <a:p>
            <a:pPr indent="-304165" lvl="0" marL="342900" rtl="0" algn="l">
              <a:spcBef>
                <a:spcPts val="1200"/>
              </a:spcBef>
              <a:spcAft>
                <a:spcPts val="0"/>
              </a:spcAft>
              <a:buSzPct val="75555"/>
              <a:buChar char="▪"/>
            </a:pPr>
            <a:r>
              <a:rPr b="0" lang="en-US" sz="2250">
                <a:solidFill>
                  <a:schemeClr val="accent3"/>
                </a:solidFill>
              </a:rPr>
              <a:t>Holocaust</a:t>
            </a:r>
            <a:r>
              <a:rPr b="0" lang="en-US">
                <a:solidFill>
                  <a:schemeClr val="accent3"/>
                </a:solidFill>
              </a:rPr>
              <a:t> Museum</a:t>
            </a:r>
            <a:endParaRPr b="0">
              <a:solidFill>
                <a:schemeClr val="accent3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-US" sz="1728">
                <a:solidFill>
                  <a:schemeClr val="accent3"/>
                </a:solidFill>
              </a:rPr>
              <a:t>Living memorial to persecution of 6,000,000 Jews by the Nazi’s</a:t>
            </a:r>
            <a:endParaRPr b="0" sz="1728">
              <a:solidFill>
                <a:schemeClr val="accent3"/>
              </a:solidFill>
            </a:endParaRPr>
          </a:p>
          <a:p>
            <a:pPr indent="-304165" lvl="0" marL="342900" rtl="0" algn="l">
              <a:spcBef>
                <a:spcPts val="1200"/>
              </a:spcBef>
              <a:spcAft>
                <a:spcPts val="0"/>
              </a:spcAft>
              <a:buSzPct val="73913"/>
              <a:buChar char="▪"/>
            </a:pPr>
            <a:r>
              <a:rPr b="0" lang="en-US">
                <a:solidFill>
                  <a:schemeClr val="accent3"/>
                </a:solidFill>
              </a:rPr>
              <a:t>Paddle boats</a:t>
            </a:r>
            <a:endParaRPr b="0">
              <a:solidFill>
                <a:schemeClr val="accent3"/>
              </a:solidFill>
            </a:endParaRPr>
          </a:p>
          <a:p>
            <a:pPr indent="-304165" lvl="0" marL="342900" rtl="0" algn="l">
              <a:spcBef>
                <a:spcPts val="1200"/>
              </a:spcBef>
              <a:spcAft>
                <a:spcPts val="0"/>
              </a:spcAft>
              <a:buSzPct val="73913"/>
              <a:buChar char="▪"/>
            </a:pPr>
            <a:r>
              <a:rPr b="0" lang="en-US">
                <a:solidFill>
                  <a:schemeClr val="accent3"/>
                </a:solidFill>
              </a:rPr>
              <a:t>Dinner at Crystal City Sports Pub</a:t>
            </a:r>
            <a:endParaRPr b="0">
              <a:solidFill>
                <a:schemeClr val="accent3"/>
              </a:solidFill>
            </a:endParaRPr>
          </a:p>
        </p:txBody>
      </p:sp>
      <p:pic>
        <p:nvPicPr>
          <p:cNvPr id="160" name="Google Shape;160;p9"/>
          <p:cNvPicPr preferRelativeResize="0"/>
          <p:nvPr/>
        </p:nvPicPr>
        <p:blipFill rotWithShape="1">
          <a:blip r:embed="rId4">
            <a:alphaModFix/>
          </a:blip>
          <a:srcRect b="11249" l="0" r="0" t="25757"/>
          <a:stretch/>
        </p:blipFill>
        <p:spPr>
          <a:xfrm>
            <a:off x="617325" y="484625"/>
            <a:ext cx="3494799" cy="2935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 txBox="1"/>
          <p:nvPr>
            <p:ph type="title"/>
          </p:nvPr>
        </p:nvSpPr>
        <p:spPr>
          <a:xfrm>
            <a:off x="497591" y="173736"/>
            <a:ext cx="5621905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b="1" lang="en-US" sz="4800"/>
              <a:t>DAY 3: WEDNESDAY, APRIL 23</a:t>
            </a:r>
            <a:endParaRPr sz="4800"/>
          </a:p>
        </p:txBody>
      </p:sp>
      <p:sp>
        <p:nvSpPr>
          <p:cNvPr id="166" name="Google Shape;166;p10"/>
          <p:cNvSpPr txBox="1"/>
          <p:nvPr>
            <p:ph idx="1" type="body"/>
          </p:nvPr>
        </p:nvSpPr>
        <p:spPr>
          <a:xfrm>
            <a:off x="103525" y="1828800"/>
            <a:ext cx="6144900" cy="48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Breakfast at hotel</a:t>
            </a:r>
            <a:endParaRPr b="0" sz="2000">
              <a:solidFill>
                <a:schemeClr val="accent3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West Potomac Park- FDR &amp; MLK Memorials</a:t>
            </a:r>
            <a:endParaRPr b="0" sz="2000">
              <a:solidFill>
                <a:schemeClr val="accent3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National Archives</a:t>
            </a:r>
            <a:endParaRPr b="0" sz="20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accent3"/>
                </a:solidFill>
              </a:rPr>
              <a:t>	</a:t>
            </a:r>
            <a:r>
              <a:rPr b="0" lang="en-US" sz="1500">
                <a:solidFill>
                  <a:schemeClr val="accent3"/>
                </a:solidFill>
              </a:rPr>
              <a:t>Declaration of Independence, Constitution, Bill of Rights</a:t>
            </a:r>
            <a:endParaRPr b="0" sz="1500">
              <a:solidFill>
                <a:schemeClr val="accent3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Bureau of Engraving and Printing</a:t>
            </a:r>
            <a:endParaRPr b="0" sz="2000">
              <a:solidFill>
                <a:schemeClr val="accent3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Lunch at Food Trucks</a:t>
            </a:r>
            <a:endParaRPr b="0" sz="2000">
              <a:solidFill>
                <a:schemeClr val="accent3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US Capitol Tour</a:t>
            </a:r>
            <a:endParaRPr b="0" sz="2000">
              <a:solidFill>
                <a:schemeClr val="accent3"/>
              </a:solidFill>
            </a:endParaRPr>
          </a:p>
          <a:p>
            <a:pPr indent="-313055" lvl="0" marL="457200" rtl="0" algn="l">
              <a:spcBef>
                <a:spcPts val="1200"/>
              </a:spcBef>
              <a:spcAft>
                <a:spcPts val="0"/>
              </a:spcAft>
              <a:buSzPts val="133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House/Senate Galleries</a:t>
            </a:r>
            <a:endParaRPr b="0" sz="2000">
              <a:solidFill>
                <a:schemeClr val="accent3"/>
              </a:solidFill>
            </a:endParaRPr>
          </a:p>
          <a:p>
            <a:pPr indent="-313055" lvl="0" marL="457200" rtl="0" algn="l">
              <a:spcBef>
                <a:spcPts val="1200"/>
              </a:spcBef>
              <a:spcAft>
                <a:spcPts val="0"/>
              </a:spcAft>
              <a:buSzPts val="133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Botanical Gardens</a:t>
            </a:r>
            <a:endParaRPr b="0" sz="2000">
              <a:solidFill>
                <a:schemeClr val="accent3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Dinner in Sterling, VA (Olive Garden or Sweetwater Tavern)</a:t>
            </a:r>
            <a:endParaRPr b="0" sz="2000">
              <a:solidFill>
                <a:schemeClr val="accent3"/>
              </a:solidFill>
            </a:endParaRPr>
          </a:p>
        </p:txBody>
      </p:sp>
      <p:pic>
        <p:nvPicPr>
          <p:cNvPr id="167" name="Google Shape;167;p10"/>
          <p:cNvPicPr preferRelativeResize="0"/>
          <p:nvPr/>
        </p:nvPicPr>
        <p:blipFill rotWithShape="1">
          <a:blip r:embed="rId3">
            <a:alphaModFix/>
          </a:blip>
          <a:srcRect b="8150" l="0" r="0" t="8159"/>
          <a:stretch/>
        </p:blipFill>
        <p:spPr>
          <a:xfrm>
            <a:off x="6189525" y="173721"/>
            <a:ext cx="2801848" cy="3126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0"/>
          <p:cNvPicPr preferRelativeResize="0"/>
          <p:nvPr/>
        </p:nvPicPr>
        <p:blipFill rotWithShape="1">
          <a:blip r:embed="rId4">
            <a:alphaModFix/>
          </a:blip>
          <a:srcRect b="19089" l="12820" r="34614" t="2704"/>
          <a:stretch/>
        </p:blipFill>
        <p:spPr>
          <a:xfrm>
            <a:off x="6189527" y="3428999"/>
            <a:ext cx="2801848" cy="3126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1"/>
          <p:cNvPicPr preferRelativeResize="0"/>
          <p:nvPr/>
        </p:nvPicPr>
        <p:blipFill rotWithShape="1">
          <a:blip r:embed="rId3">
            <a:alphaModFix/>
          </a:blip>
          <a:srcRect b="0" l="5396" r="5396" t="0"/>
          <a:stretch/>
        </p:blipFill>
        <p:spPr>
          <a:xfrm>
            <a:off x="2197638" y="-2655"/>
            <a:ext cx="2247126" cy="335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1"/>
          <p:cNvPicPr preferRelativeResize="0"/>
          <p:nvPr/>
        </p:nvPicPr>
        <p:blipFill rotWithShape="1">
          <a:blip r:embed="rId4">
            <a:alphaModFix/>
          </a:blip>
          <a:srcRect b="21709" l="0" r="0" t="21708"/>
          <a:stretch/>
        </p:blipFill>
        <p:spPr>
          <a:xfrm>
            <a:off x="20" y="3504904"/>
            <a:ext cx="4444742" cy="335309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1"/>
          <p:cNvSpPr txBox="1"/>
          <p:nvPr>
            <p:ph type="title"/>
          </p:nvPr>
        </p:nvSpPr>
        <p:spPr>
          <a:xfrm>
            <a:off x="4565425" y="-2639"/>
            <a:ext cx="46926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Rockwell"/>
              <a:buNone/>
            </a:pPr>
            <a:r>
              <a:rPr b="1" lang="en-US" sz="4000"/>
              <a:t>DAY 4: THURSDAY, APRIL 24</a:t>
            </a:r>
            <a:endParaRPr sz="4000"/>
          </a:p>
        </p:txBody>
      </p:sp>
      <p:pic>
        <p:nvPicPr>
          <p:cNvPr id="176" name="Google Shape;176;p11"/>
          <p:cNvPicPr preferRelativeResize="0"/>
          <p:nvPr/>
        </p:nvPicPr>
        <p:blipFill rotWithShape="1">
          <a:blip r:embed="rId5">
            <a:alphaModFix/>
          </a:blip>
          <a:srcRect b="0" l="8739" r="8739" t="0"/>
          <a:stretch/>
        </p:blipFill>
        <p:spPr>
          <a:xfrm>
            <a:off x="20" y="10"/>
            <a:ext cx="2076968" cy="335593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1"/>
          <p:cNvSpPr txBox="1"/>
          <p:nvPr>
            <p:ph idx="1" type="body"/>
          </p:nvPr>
        </p:nvSpPr>
        <p:spPr>
          <a:xfrm>
            <a:off x="4348375" y="1314850"/>
            <a:ext cx="4741800" cy="54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Breakfast at hotel</a:t>
            </a:r>
            <a:endParaRPr b="0" sz="2000">
              <a:solidFill>
                <a:schemeClr val="accent3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Udvar Hazy Air and Space Museum</a:t>
            </a:r>
            <a:endParaRPr b="0" sz="2000">
              <a:solidFill>
                <a:schemeClr val="accent3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lang="en-US" sz="1700">
                <a:solidFill>
                  <a:schemeClr val="accent3"/>
                </a:solidFill>
              </a:rPr>
              <a:t>Thousands of aircraft, including:</a:t>
            </a:r>
            <a:endParaRPr b="0" sz="1700">
              <a:solidFill>
                <a:schemeClr val="accent3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700">
                <a:solidFill>
                  <a:schemeClr val="accent3"/>
                </a:solidFill>
              </a:rPr>
              <a:t>Space Shuttle Discovery (39 space missions),Enola Gay (dropped 1st atomic bomb), Lockheed Blackbird (fastest jet propelled aircraft)</a:t>
            </a:r>
            <a:endParaRPr b="0" sz="1700">
              <a:solidFill>
                <a:schemeClr val="accent3"/>
              </a:solidFill>
            </a:endParaRPr>
          </a:p>
          <a:p>
            <a:pPr indent="-300355" lvl="0" marL="457200" rtl="0" algn="l">
              <a:spcBef>
                <a:spcPts val="1200"/>
              </a:spcBef>
              <a:spcAft>
                <a:spcPts val="0"/>
              </a:spcAft>
              <a:buSzPts val="113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Lunch at Panera Bread</a:t>
            </a:r>
            <a:endParaRPr b="0" sz="2000">
              <a:solidFill>
                <a:schemeClr val="accent3"/>
              </a:solidFill>
            </a:endParaRPr>
          </a:p>
          <a:p>
            <a:pPr indent="-300355" lvl="0" marL="457200" rtl="0" algn="l">
              <a:spcBef>
                <a:spcPts val="1200"/>
              </a:spcBef>
              <a:spcAft>
                <a:spcPts val="0"/>
              </a:spcAft>
              <a:buSzPts val="113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International Spy Museum</a:t>
            </a:r>
            <a:endParaRPr b="0" sz="2000">
              <a:solidFill>
                <a:schemeClr val="accent3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American History Museum</a:t>
            </a:r>
            <a:endParaRPr b="0" sz="2000">
              <a:solidFill>
                <a:schemeClr val="accent3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-US" sz="1700">
                <a:solidFill>
                  <a:schemeClr val="accent3"/>
                </a:solidFill>
              </a:rPr>
              <a:t>Dorothy’s ruby slippers, original American flag, Lincoln’s top hat</a:t>
            </a:r>
            <a:endParaRPr b="0" sz="1700">
              <a:solidFill>
                <a:schemeClr val="accent3"/>
              </a:solidFill>
            </a:endParaRPr>
          </a:p>
          <a:p>
            <a:pPr indent="-300355" lvl="0" marL="457200" rtl="0" algn="l">
              <a:spcBef>
                <a:spcPts val="1200"/>
              </a:spcBef>
              <a:spcAft>
                <a:spcPts val="0"/>
              </a:spcAft>
              <a:buSzPts val="113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Shear Madness Production at Kennedy Center</a:t>
            </a:r>
            <a:endParaRPr b="0" sz="2000">
              <a:solidFill>
                <a:schemeClr val="accent3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▪"/>
            </a:pPr>
            <a:r>
              <a:rPr b="0" lang="en-US" sz="2000">
                <a:solidFill>
                  <a:schemeClr val="accent3"/>
                </a:solidFill>
              </a:rPr>
              <a:t>Dinner at Kennedy Center</a:t>
            </a:r>
            <a:endParaRPr b="0" sz="1900">
              <a:solidFill>
                <a:schemeClr val="accent3"/>
              </a:solidFill>
            </a:endParaRPr>
          </a:p>
          <a:p>
            <a:pPr indent="-74928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b="0" sz="22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 txBox="1"/>
          <p:nvPr>
            <p:ph type="title"/>
          </p:nvPr>
        </p:nvSpPr>
        <p:spPr>
          <a:xfrm>
            <a:off x="233700" y="-248675"/>
            <a:ext cx="81309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b="1" lang="en-US"/>
              <a:t>DAY 5: FRIDAY, APRIL 25</a:t>
            </a:r>
            <a:endParaRPr/>
          </a:p>
        </p:txBody>
      </p:sp>
      <p:sp>
        <p:nvSpPr>
          <p:cNvPr id="183" name="Google Shape;183;p12"/>
          <p:cNvSpPr txBox="1"/>
          <p:nvPr>
            <p:ph idx="1" type="body"/>
          </p:nvPr>
        </p:nvSpPr>
        <p:spPr>
          <a:xfrm>
            <a:off x="64575" y="797200"/>
            <a:ext cx="3807600" cy="59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7480" lvl="0" marL="18288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▪"/>
            </a:pPr>
            <a:r>
              <a:rPr b="0" lang="en-US" sz="1900">
                <a:solidFill>
                  <a:schemeClr val="accent3"/>
                </a:solidFill>
              </a:rPr>
              <a:t>Breakfast at hotel</a:t>
            </a:r>
            <a:endParaRPr b="0" sz="1900">
              <a:solidFill>
                <a:schemeClr val="accent3"/>
              </a:solidFill>
            </a:endParaRPr>
          </a:p>
          <a:p>
            <a:pPr indent="-157480" lvl="0" marL="182880" rtl="0" algn="l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▪"/>
            </a:pPr>
            <a:r>
              <a:rPr b="0" lang="en-US" sz="1900">
                <a:solidFill>
                  <a:schemeClr val="accent3"/>
                </a:solidFill>
              </a:rPr>
              <a:t>Load bags onto bus</a:t>
            </a:r>
            <a:endParaRPr b="0" sz="1900">
              <a:solidFill>
                <a:schemeClr val="accent3"/>
              </a:solidFill>
            </a:endParaRPr>
          </a:p>
          <a:p>
            <a:pPr indent="-157480" lvl="0" marL="182880" rtl="0" algn="l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▪"/>
            </a:pPr>
            <a:r>
              <a:rPr b="0" lang="en-US" sz="1900">
                <a:solidFill>
                  <a:schemeClr val="accent3"/>
                </a:solidFill>
              </a:rPr>
              <a:t>Lincoln, WWII, Korean, Vietnam Memorials and Washington Monument</a:t>
            </a:r>
            <a:endParaRPr b="0" sz="1900">
              <a:solidFill>
                <a:schemeClr val="accent3"/>
              </a:solidFill>
            </a:endParaRPr>
          </a:p>
          <a:p>
            <a:pPr indent="-146684" lvl="0" marL="182880" rtl="0" algn="l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30"/>
              <a:buChar char="▪"/>
            </a:pPr>
            <a:r>
              <a:rPr b="0" lang="en-US" sz="1900">
                <a:solidFill>
                  <a:schemeClr val="accent3"/>
                </a:solidFill>
              </a:rPr>
              <a:t>African American History &amp; Culture Museum</a:t>
            </a:r>
            <a:endParaRPr b="0" sz="1900">
              <a:solidFill>
                <a:schemeClr val="accent3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-US" sz="1700">
                <a:solidFill>
                  <a:schemeClr val="accent3"/>
                </a:solidFill>
              </a:rPr>
              <a:t>Rosa Parks’ dress, Louis Armstrong’s trumpet, Woolworth’s lunch counter, </a:t>
            </a:r>
            <a:endParaRPr b="0" sz="1300">
              <a:solidFill>
                <a:schemeClr val="accent3"/>
              </a:solidFill>
            </a:endParaRPr>
          </a:p>
          <a:p>
            <a:pPr indent="-157480" lvl="0" marL="182880" rtl="0" algn="l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▪"/>
            </a:pPr>
            <a:r>
              <a:rPr b="0" lang="en-US" sz="1900">
                <a:solidFill>
                  <a:schemeClr val="accent3"/>
                </a:solidFill>
              </a:rPr>
              <a:t>Lunch at Food Trucks</a:t>
            </a:r>
            <a:endParaRPr b="0" sz="1900">
              <a:solidFill>
                <a:schemeClr val="accent3"/>
              </a:solidFill>
            </a:endParaRPr>
          </a:p>
          <a:p>
            <a:pPr indent="-157480" lvl="0" marL="182880" rtl="0" algn="l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▪"/>
            </a:pPr>
            <a:r>
              <a:rPr b="0" lang="en-US" sz="1900">
                <a:solidFill>
                  <a:schemeClr val="accent3"/>
                </a:solidFill>
              </a:rPr>
              <a:t>National Zoo</a:t>
            </a:r>
            <a:endParaRPr b="0" sz="1900">
              <a:solidFill>
                <a:schemeClr val="accent3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-US" sz="1700">
                <a:solidFill>
                  <a:schemeClr val="accent3"/>
                </a:solidFill>
              </a:rPr>
              <a:t>Elephants, pandas, apes, insects, reptiles, </a:t>
            </a:r>
            <a:r>
              <a:rPr b="0" lang="en-US" sz="1700">
                <a:solidFill>
                  <a:schemeClr val="accent3"/>
                </a:solidFill>
              </a:rPr>
              <a:t>lions</a:t>
            </a:r>
            <a:r>
              <a:rPr b="0" lang="en-US" sz="1700">
                <a:solidFill>
                  <a:schemeClr val="accent3"/>
                </a:solidFill>
              </a:rPr>
              <a:t>, tigers</a:t>
            </a:r>
            <a:endParaRPr b="0" sz="1700">
              <a:solidFill>
                <a:schemeClr val="accent3"/>
              </a:solidFill>
            </a:endParaRPr>
          </a:p>
          <a:p>
            <a:pPr indent="-157480" lvl="0" marL="182880" rtl="0" algn="l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▪"/>
            </a:pPr>
            <a:r>
              <a:rPr b="0" lang="en-US" sz="1900">
                <a:solidFill>
                  <a:schemeClr val="accent3"/>
                </a:solidFill>
              </a:rPr>
              <a:t>3:30pm Depart DC for Vermont</a:t>
            </a:r>
            <a:endParaRPr b="0" sz="1900">
              <a:solidFill>
                <a:schemeClr val="accent3"/>
              </a:solidFill>
            </a:endParaRPr>
          </a:p>
          <a:p>
            <a:pPr indent="-157480" lvl="0" marL="182880" rtl="0" algn="l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▪"/>
            </a:pPr>
            <a:r>
              <a:rPr b="0" lang="en-US" sz="1900">
                <a:solidFill>
                  <a:schemeClr val="accent3"/>
                </a:solidFill>
              </a:rPr>
              <a:t>Arrive back at EJRP at 1:30am on Friday</a:t>
            </a:r>
            <a:endParaRPr b="0" sz="1900">
              <a:solidFill>
                <a:schemeClr val="accent3"/>
              </a:solidFill>
            </a:endParaRPr>
          </a:p>
          <a:p>
            <a:pPr indent="-74928" lvl="0" marL="182880" rtl="0" algn="l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b="0" sz="2100">
              <a:solidFill>
                <a:schemeClr val="accent3"/>
              </a:solidFill>
            </a:endParaRPr>
          </a:p>
          <a:p>
            <a:pPr indent="-74928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b="0" sz="2100">
              <a:solidFill>
                <a:schemeClr val="accent3"/>
              </a:solidFill>
            </a:endParaRPr>
          </a:p>
        </p:txBody>
      </p:sp>
      <p:pic>
        <p:nvPicPr>
          <p:cNvPr id="184" name="Google Shape;184;p12"/>
          <p:cNvPicPr preferRelativeResize="0"/>
          <p:nvPr/>
        </p:nvPicPr>
        <p:blipFill rotWithShape="1">
          <a:blip r:embed="rId3">
            <a:alphaModFix/>
          </a:blip>
          <a:srcRect b="0" l="9138" r="26683" t="3446"/>
          <a:stretch/>
        </p:blipFill>
        <p:spPr>
          <a:xfrm>
            <a:off x="3707825" y="1620100"/>
            <a:ext cx="2293851" cy="460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2"/>
          <p:cNvPicPr preferRelativeResize="0"/>
          <p:nvPr/>
        </p:nvPicPr>
        <p:blipFill rotWithShape="1">
          <a:blip r:embed="rId4">
            <a:alphaModFix/>
          </a:blip>
          <a:srcRect b="20157" l="0" r="0" t="20151"/>
          <a:stretch/>
        </p:blipFill>
        <p:spPr>
          <a:xfrm>
            <a:off x="6163412" y="1620088"/>
            <a:ext cx="2627866" cy="209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2"/>
          <p:cNvPicPr preferRelativeResize="0"/>
          <p:nvPr/>
        </p:nvPicPr>
        <p:blipFill rotWithShape="1">
          <a:blip r:embed="rId5">
            <a:alphaModFix/>
          </a:blip>
          <a:srcRect b="15876" l="0" r="0" t="15869"/>
          <a:stretch/>
        </p:blipFill>
        <p:spPr>
          <a:xfrm>
            <a:off x="6136625" y="3805475"/>
            <a:ext cx="2654650" cy="241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"/>
          <p:cNvSpPr txBox="1"/>
          <p:nvPr>
            <p:ph type="title"/>
          </p:nvPr>
        </p:nvSpPr>
        <p:spPr>
          <a:xfrm>
            <a:off x="802380" y="484625"/>
            <a:ext cx="39480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b="1" lang="en-US" sz="4800"/>
              <a:t>FINANCIALS</a:t>
            </a:r>
            <a:endParaRPr/>
          </a:p>
        </p:txBody>
      </p:sp>
      <p:sp>
        <p:nvSpPr>
          <p:cNvPr id="192" name="Google Shape;192;p13"/>
          <p:cNvSpPr txBox="1"/>
          <p:nvPr>
            <p:ph idx="1" type="body"/>
          </p:nvPr>
        </p:nvSpPr>
        <p:spPr>
          <a:xfrm>
            <a:off x="802375" y="1698775"/>
            <a:ext cx="7543800" cy="44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00"/>
              <a:buChar char="▪"/>
            </a:pPr>
            <a:r>
              <a:rPr b="0" lang="en-US">
                <a:solidFill>
                  <a:schemeClr val="accent3"/>
                </a:solidFill>
              </a:rPr>
              <a:t>$925 if registered by October 20</a:t>
            </a:r>
            <a:endParaRPr b="0">
              <a:solidFill>
                <a:schemeClr val="accent3"/>
              </a:solidFill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700"/>
              <a:buChar char="▪"/>
            </a:pPr>
            <a:r>
              <a:rPr b="0" lang="en-US">
                <a:solidFill>
                  <a:schemeClr val="accent3"/>
                </a:solidFill>
              </a:rPr>
              <a:t>$975 from October 21-November 15</a:t>
            </a:r>
            <a:endParaRPr b="0">
              <a:solidFill>
                <a:schemeClr val="accent3"/>
              </a:solidFill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700"/>
              <a:buChar char="▪"/>
            </a:pPr>
            <a:r>
              <a:rPr b="0" lang="en-US">
                <a:solidFill>
                  <a:schemeClr val="accent3"/>
                </a:solidFill>
              </a:rPr>
              <a:t>$1025 after November 16 until trip is filled</a:t>
            </a:r>
            <a:endParaRPr b="0">
              <a:solidFill>
                <a:schemeClr val="accent3"/>
              </a:solidFill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700"/>
              <a:buChar char="▪"/>
            </a:pPr>
            <a:r>
              <a:rPr b="0" lang="en-US">
                <a:solidFill>
                  <a:schemeClr val="accent3"/>
                </a:solidFill>
              </a:rPr>
              <a:t>$200 non-refundable deposit due at registration</a:t>
            </a:r>
            <a:endParaRPr b="0">
              <a:solidFill>
                <a:schemeClr val="accent3"/>
              </a:solidFill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700"/>
              <a:buChar char="▪"/>
            </a:pPr>
            <a:r>
              <a:rPr b="0" lang="en-US">
                <a:solidFill>
                  <a:schemeClr val="accent3"/>
                </a:solidFill>
              </a:rPr>
              <a:t>50% of balance due by December 2</a:t>
            </a:r>
            <a:endParaRPr b="0">
              <a:solidFill>
                <a:schemeClr val="accent3"/>
              </a:solidFill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700"/>
              <a:buChar char="▪"/>
            </a:pPr>
            <a:r>
              <a:rPr b="0" lang="en-US">
                <a:solidFill>
                  <a:schemeClr val="accent3"/>
                </a:solidFill>
              </a:rPr>
              <a:t>Remaining balance due by February 3</a:t>
            </a:r>
            <a:endParaRPr b="0">
              <a:solidFill>
                <a:schemeClr val="accent3"/>
              </a:solidFill>
            </a:endParaRPr>
          </a:p>
          <a:p>
            <a:pPr indent="-172084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530"/>
              <a:buChar char="▪"/>
            </a:pPr>
            <a:r>
              <a:rPr b="0" lang="en-US">
                <a:solidFill>
                  <a:schemeClr val="accent3"/>
                </a:solidFill>
              </a:rPr>
              <a:t>Non-refundable unless we are able to fill your spot</a:t>
            </a:r>
            <a:endParaRPr b="0">
              <a:solidFill>
                <a:schemeClr val="accent3"/>
              </a:solidFill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700"/>
              <a:buChar char="▪"/>
            </a:pPr>
            <a:r>
              <a:rPr b="0" lang="en-US">
                <a:solidFill>
                  <a:schemeClr val="accent3"/>
                </a:solidFill>
              </a:rPr>
              <a:t>Not included in price: Travel Insurance, Lunch on Sunday, Optional Shopping, Snacks, Souvenirs </a:t>
            </a:r>
            <a:endParaRPr b="0">
              <a:solidFill>
                <a:schemeClr val="accent3"/>
              </a:solidFill>
            </a:endParaRPr>
          </a:p>
          <a:p>
            <a:pPr indent="-172084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530"/>
              <a:buChar char="▪"/>
            </a:pPr>
            <a:r>
              <a:rPr b="0" lang="en-US">
                <a:solidFill>
                  <a:schemeClr val="accent3"/>
                </a:solidFill>
              </a:rPr>
              <a:t>Limited partial scholarships are available, </a:t>
            </a:r>
            <a:r>
              <a:rPr b="0" lang="en-US">
                <a:solidFill>
                  <a:schemeClr val="accent3"/>
                </a:solidFill>
              </a:rPr>
              <a:t>form</a:t>
            </a:r>
            <a:r>
              <a:rPr b="0" lang="en-US">
                <a:solidFill>
                  <a:schemeClr val="accent3"/>
                </a:solidFill>
              </a:rPr>
              <a:t> is on our website</a:t>
            </a:r>
            <a:endParaRPr b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3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8" name="Google Shape;198;p15"/>
          <p:cNvSpPr txBox="1"/>
          <p:nvPr>
            <p:ph type="title"/>
          </p:nvPr>
        </p:nvSpPr>
        <p:spPr>
          <a:xfrm>
            <a:off x="167800" y="621666"/>
            <a:ext cx="3411600" cy="55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Rockwell"/>
              <a:buNone/>
            </a:pPr>
            <a:r>
              <a:rPr b="1" lang="en-US" sz="4700">
                <a:solidFill>
                  <a:schemeClr val="accent3"/>
                </a:solidFill>
              </a:rPr>
              <a:t>REGISTRATION</a:t>
            </a:r>
            <a:endParaRPr sz="4700">
              <a:solidFill>
                <a:schemeClr val="accent3"/>
              </a:solidFill>
            </a:endParaRPr>
          </a:p>
        </p:txBody>
      </p:sp>
      <p:sp>
        <p:nvSpPr>
          <p:cNvPr id="199" name="Google Shape;199;p15"/>
          <p:cNvSpPr txBox="1"/>
          <p:nvPr>
            <p:ph idx="1" type="body"/>
          </p:nvPr>
        </p:nvSpPr>
        <p:spPr>
          <a:xfrm>
            <a:off x="3790334" y="599768"/>
            <a:ext cx="4972800" cy="55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193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15"/>
              <a:buChar char="▪"/>
            </a:pPr>
            <a:r>
              <a:rPr b="0" lang="en-US" sz="2200">
                <a:solidFill>
                  <a:srgbClr val="000000"/>
                </a:solidFill>
              </a:rPr>
              <a:t>Registration will open Thursday September 19 at 9AM</a:t>
            </a:r>
            <a:endParaRPr b="0" sz="2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000000"/>
              </a:solidFill>
            </a:endParaRPr>
          </a:p>
          <a:p>
            <a:pPr indent="-20193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15"/>
              <a:buChar char="▪"/>
            </a:pPr>
            <a:r>
              <a:rPr b="0" lang="en-US" sz="2200">
                <a:solidFill>
                  <a:srgbClr val="000000"/>
                </a:solidFill>
              </a:rPr>
              <a:t>Complete online registration at our website (</a:t>
            </a:r>
            <a:r>
              <a:rPr b="0" lang="en-US" sz="2200" u="sng">
                <a:solidFill>
                  <a:schemeClr val="hlink"/>
                </a:solidFill>
                <a:hlinkClick r:id="rId3"/>
              </a:rPr>
              <a:t>www.ejrp.org</a:t>
            </a:r>
            <a:r>
              <a:rPr b="0" lang="en-US" sz="2200">
                <a:solidFill>
                  <a:srgbClr val="000000"/>
                </a:solidFill>
              </a:rPr>
              <a:t>), or call 802-878-1375, or come by the office</a:t>
            </a:r>
            <a:endParaRPr b="0" sz="22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000000"/>
              </a:solidFill>
            </a:endParaRPr>
          </a:p>
          <a:p>
            <a:pPr indent="-20193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15"/>
              <a:buChar char="▪"/>
            </a:pPr>
            <a:r>
              <a:rPr b="0" lang="en-US" sz="2200">
                <a:solidFill>
                  <a:srgbClr val="000000"/>
                </a:solidFill>
              </a:rPr>
              <a:t>Note: Minimum of 40 students needed for trip. Max of 48 students on the first bus. After 48 registrations we will begin a waitlist (no fee). Need 80 registrations for a second bus.</a:t>
            </a:r>
            <a:endParaRPr b="0" sz="2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5" name="Google Shape;205;p17"/>
          <p:cNvSpPr txBox="1"/>
          <p:nvPr>
            <p:ph type="title"/>
          </p:nvPr>
        </p:nvSpPr>
        <p:spPr>
          <a:xfrm>
            <a:off x="381075" y="195075"/>
            <a:ext cx="8571300" cy="12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ckwell"/>
              <a:buNone/>
            </a:pPr>
            <a:r>
              <a:rPr b="1" lang="en-US" sz="5500">
                <a:solidFill>
                  <a:schemeClr val="accent3"/>
                </a:solidFill>
              </a:rPr>
              <a:t>FUNDRAISING</a:t>
            </a:r>
            <a:endParaRPr sz="5500">
              <a:solidFill>
                <a:schemeClr val="accent3"/>
              </a:solidFill>
            </a:endParaRPr>
          </a:p>
        </p:txBody>
      </p:sp>
      <p:sp>
        <p:nvSpPr>
          <p:cNvPr id="206" name="Google Shape;206;p17"/>
          <p:cNvSpPr txBox="1"/>
          <p:nvPr/>
        </p:nvSpPr>
        <p:spPr>
          <a:xfrm>
            <a:off x="738375" y="1310775"/>
            <a:ext cx="78567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ckwell"/>
              <a:buNone/>
            </a:pPr>
            <a:r>
              <a:rPr b="1" i="0" lang="en-US" sz="2500" u="none" cap="none" strike="noStrik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Opportunities are up to you!</a:t>
            </a:r>
            <a:endParaRPr b="0" i="0" sz="19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ckwel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Here are some ideas:</a:t>
            </a:r>
            <a:endParaRPr b="0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ckwel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175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▪"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Ask neighbors and family members if they need help with raking leaves, washing cars, mowing lawns, shoveling snow, babysitting, carrying groceries, or dog walking</a:t>
            </a:r>
            <a:endParaRPr b="0" i="0" sz="2200" u="none" cap="none" strike="noStrike">
              <a:solidFill>
                <a:schemeClr val="accen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chemeClr val="accen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175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▪"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Put money aside from birthdays, holidays, or allowances</a:t>
            </a:r>
            <a:endParaRPr b="0" i="0" sz="2200" u="none" cap="none" strike="noStrike">
              <a:solidFill>
                <a:schemeClr val="accen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chemeClr val="accen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175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▪"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Set up a yard sale, bake sale, or lemonade stand</a:t>
            </a:r>
            <a:endParaRPr b="0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chemeClr val="accen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175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▪"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Start a change jar</a:t>
            </a:r>
            <a:endParaRPr b="0" i="0" sz="2200" u="none" cap="none" strike="noStrike">
              <a:solidFill>
                <a:schemeClr val="accen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"/>
          <p:cNvSpPr txBox="1"/>
          <p:nvPr>
            <p:ph type="title"/>
          </p:nvPr>
        </p:nvSpPr>
        <p:spPr>
          <a:xfrm>
            <a:off x="2878150" y="-10"/>
            <a:ext cx="3266700" cy="87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ockwell"/>
              <a:buNone/>
            </a:pPr>
            <a:r>
              <a:rPr b="1" lang="en-US" sz="3500"/>
              <a:t>MISCELLANEOUS</a:t>
            </a:r>
            <a:endParaRPr sz="4100"/>
          </a:p>
        </p:txBody>
      </p:sp>
      <p:grpSp>
        <p:nvGrpSpPr>
          <p:cNvPr id="212" name="Google Shape;212;p18"/>
          <p:cNvGrpSpPr/>
          <p:nvPr/>
        </p:nvGrpSpPr>
        <p:grpSpPr>
          <a:xfrm>
            <a:off x="269551" y="912301"/>
            <a:ext cx="8604909" cy="5746665"/>
            <a:chOff x="-39401" y="12529"/>
            <a:chExt cx="5722110" cy="5563084"/>
          </a:xfrm>
        </p:grpSpPr>
        <p:sp>
          <p:nvSpPr>
            <p:cNvPr id="213" name="Google Shape;213;p18"/>
            <p:cNvSpPr/>
            <p:nvPr/>
          </p:nvSpPr>
          <p:spPr>
            <a:xfrm>
              <a:off x="-39401" y="12530"/>
              <a:ext cx="5643300" cy="927156"/>
            </a:xfrm>
            <a:prstGeom prst="roundRect">
              <a:avLst>
                <a:gd fmla="val 10000" name="adj"/>
              </a:avLst>
            </a:prstGeom>
            <a:solidFill>
              <a:srgbClr val="D346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8"/>
            <p:cNvSpPr/>
            <p:nvPr/>
          </p:nvSpPr>
          <p:spPr>
            <a:xfrm>
              <a:off x="241063" y="221140"/>
              <a:ext cx="509936" cy="50993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8"/>
            <p:cNvSpPr/>
            <p:nvPr/>
          </p:nvSpPr>
          <p:spPr>
            <a:xfrm>
              <a:off x="1093568" y="12530"/>
              <a:ext cx="2284316" cy="92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8"/>
            <p:cNvSpPr txBox="1"/>
            <p:nvPr/>
          </p:nvSpPr>
          <p:spPr>
            <a:xfrm>
              <a:off x="1093567" y="12529"/>
              <a:ext cx="1566300" cy="92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8100" lIns="98100" spcFirstLastPara="1" rIns="98100" wrap="square" tIns="9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r>
                <a:rPr b="0" i="0" lang="en-US" sz="17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We will be dressing up each day.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8"/>
            <p:cNvSpPr/>
            <p:nvPr/>
          </p:nvSpPr>
          <p:spPr>
            <a:xfrm>
              <a:off x="3228129" y="12530"/>
              <a:ext cx="2454572" cy="92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8"/>
            <p:cNvSpPr txBox="1"/>
            <p:nvPr/>
          </p:nvSpPr>
          <p:spPr>
            <a:xfrm>
              <a:off x="2769109" y="12529"/>
              <a:ext cx="2913600" cy="92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8100" lIns="98100" spcFirstLastPara="1" rIns="98100" wrap="square" tIns="9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Rockwell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Is:  khaki/dress pants, dresses, skirts, collared shirts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Rockwell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Is not: jeans, shorts, sweatpants, joggers, shirts w/out a collar, tank tops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8"/>
            <p:cNvSpPr/>
            <p:nvPr/>
          </p:nvSpPr>
          <p:spPr>
            <a:xfrm>
              <a:off x="-39401" y="1171476"/>
              <a:ext cx="5643300" cy="927156"/>
            </a:xfrm>
            <a:prstGeom prst="roundRect">
              <a:avLst>
                <a:gd fmla="val 10000" name="adj"/>
              </a:avLst>
            </a:prstGeom>
            <a:solidFill>
              <a:srgbClr val="D346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8"/>
            <p:cNvSpPr/>
            <p:nvPr/>
          </p:nvSpPr>
          <p:spPr>
            <a:xfrm>
              <a:off x="241063" y="1380086"/>
              <a:ext cx="509936" cy="50993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8"/>
            <p:cNvSpPr/>
            <p:nvPr/>
          </p:nvSpPr>
          <p:spPr>
            <a:xfrm>
              <a:off x="1031464" y="1171476"/>
              <a:ext cx="4570340" cy="92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8"/>
            <p:cNvSpPr txBox="1"/>
            <p:nvPr/>
          </p:nvSpPr>
          <p:spPr>
            <a:xfrm>
              <a:off x="1031464" y="1171476"/>
              <a:ext cx="4570340" cy="92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8100" lIns="98100" spcFirstLastPara="1" rIns="98100" wrap="square" tIns="9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r>
                <a:rPr b="0" i="0" lang="en-US" sz="17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We will take roommate requests and assign roommates prior to the trip, however, not all requests can be honored. 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8"/>
            <p:cNvSpPr/>
            <p:nvPr/>
          </p:nvSpPr>
          <p:spPr>
            <a:xfrm>
              <a:off x="-39401" y="2330421"/>
              <a:ext cx="5643300" cy="927156"/>
            </a:xfrm>
            <a:prstGeom prst="roundRect">
              <a:avLst>
                <a:gd fmla="val 10000" name="adj"/>
              </a:avLst>
            </a:prstGeom>
            <a:solidFill>
              <a:srgbClr val="D346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8"/>
            <p:cNvSpPr/>
            <p:nvPr/>
          </p:nvSpPr>
          <p:spPr>
            <a:xfrm>
              <a:off x="241063" y="2539031"/>
              <a:ext cx="509936" cy="50993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1031464" y="2330421"/>
              <a:ext cx="4570340" cy="92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8"/>
            <p:cNvSpPr txBox="1"/>
            <p:nvPr/>
          </p:nvSpPr>
          <p:spPr>
            <a:xfrm>
              <a:off x="1031464" y="2330421"/>
              <a:ext cx="4570340" cy="92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8100" lIns="98100" spcFirstLastPara="1" rIns="98100" wrap="square" tIns="9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r>
                <a:rPr b="0" i="0" lang="en-US" sz="17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We will assign chaperone groups for you to have a primary chaperone to check in with throughout each day.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-39401" y="3489367"/>
              <a:ext cx="5643300" cy="927156"/>
            </a:xfrm>
            <a:prstGeom prst="roundRect">
              <a:avLst>
                <a:gd fmla="val 10000" name="adj"/>
              </a:avLst>
            </a:prstGeom>
            <a:solidFill>
              <a:srgbClr val="D346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241063" y="3697977"/>
              <a:ext cx="509936" cy="509936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1031464" y="3489367"/>
              <a:ext cx="4570340" cy="92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8"/>
            <p:cNvSpPr txBox="1"/>
            <p:nvPr/>
          </p:nvSpPr>
          <p:spPr>
            <a:xfrm>
              <a:off x="1031464" y="3489367"/>
              <a:ext cx="4570340" cy="92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8100" lIns="98100" spcFirstLastPara="1" rIns="98100" wrap="square" tIns="9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r>
                <a:rPr b="0" i="0" lang="en-US" sz="17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We will be walking…..a lot!  Wearing comfortable footwear is important, along with being able to walk many miles a day for multiple days in a row.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-39401" y="4648313"/>
              <a:ext cx="5643300" cy="927156"/>
            </a:xfrm>
            <a:prstGeom prst="roundRect">
              <a:avLst>
                <a:gd fmla="val 10000" name="adj"/>
              </a:avLst>
            </a:prstGeom>
            <a:solidFill>
              <a:srgbClr val="D346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8"/>
            <p:cNvSpPr/>
            <p:nvPr/>
          </p:nvSpPr>
          <p:spPr>
            <a:xfrm>
              <a:off x="241063" y="4856923"/>
              <a:ext cx="509936" cy="509936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8"/>
            <p:cNvSpPr/>
            <p:nvPr/>
          </p:nvSpPr>
          <p:spPr>
            <a:xfrm>
              <a:off x="1031464" y="4648313"/>
              <a:ext cx="4570340" cy="92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8"/>
            <p:cNvSpPr txBox="1"/>
            <p:nvPr/>
          </p:nvSpPr>
          <p:spPr>
            <a:xfrm>
              <a:off x="1031464" y="4648313"/>
              <a:ext cx="4570200" cy="92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8100" lIns="98100" spcFirstLastPara="1" rIns="98100" wrap="square" tIns="981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r>
                <a:rPr b="0" i="0" lang="en-US" sz="17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We will have a pre-trip meeting in April to review plans and further details.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"/>
          <p:cNvSpPr txBox="1"/>
          <p:nvPr>
            <p:ph type="title"/>
          </p:nvPr>
        </p:nvSpPr>
        <p:spPr>
          <a:xfrm>
            <a:off x="685800" y="547327"/>
            <a:ext cx="7772400" cy="11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b="1" lang="en-US" sz="4800"/>
              <a:t>STUDENT CONDUCT</a:t>
            </a:r>
            <a:endParaRPr sz="4800"/>
          </a:p>
        </p:txBody>
      </p:sp>
      <p:sp>
        <p:nvSpPr>
          <p:cNvPr id="240" name="Google Shape;240;p19"/>
          <p:cNvSpPr txBox="1"/>
          <p:nvPr>
            <p:ph idx="1" type="body"/>
          </p:nvPr>
        </p:nvSpPr>
        <p:spPr>
          <a:xfrm>
            <a:off x="5715000" y="1600201"/>
            <a:ext cx="2971800" cy="304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182880" lvl="0" marL="18288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Choices should be:</a:t>
            </a:r>
            <a:endParaRPr>
              <a:solidFill>
                <a:srgbClr val="000000"/>
              </a:solidFill>
            </a:endParaRPr>
          </a:p>
          <a:p>
            <a:pPr indent="-182880" lvl="0" marL="18288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▪"/>
            </a:pPr>
            <a:r>
              <a:rPr lang="en-US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Respectful</a:t>
            </a:r>
            <a:endParaRPr>
              <a:solidFill>
                <a:srgbClr val="000000"/>
              </a:solidFill>
            </a:endParaRPr>
          </a:p>
          <a:p>
            <a:pPr indent="-182880" lvl="0" marL="18288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▪"/>
            </a:pPr>
            <a:r>
              <a:rPr lang="en-US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Responsible</a:t>
            </a:r>
            <a:endParaRPr>
              <a:solidFill>
                <a:srgbClr val="000000"/>
              </a:solidFill>
            </a:endParaRPr>
          </a:p>
          <a:p>
            <a:pPr indent="-182880" lvl="0" marL="18288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▪"/>
            </a:pPr>
            <a:r>
              <a:rPr lang="en-US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Caring</a:t>
            </a:r>
            <a:endParaRPr>
              <a:solidFill>
                <a:srgbClr val="000000"/>
              </a:solidFill>
            </a:endParaRPr>
          </a:p>
          <a:p>
            <a:pPr indent="-182880" lvl="0" marL="18288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▪"/>
            </a:pPr>
            <a:r>
              <a:rPr lang="en-US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Honest</a:t>
            </a:r>
            <a:endParaRPr>
              <a:solidFill>
                <a:srgbClr val="000000"/>
              </a:solidFill>
            </a:endParaRPr>
          </a:p>
          <a:p>
            <a:pPr indent="-182880" lvl="0" marL="18288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▪"/>
            </a:pPr>
            <a:r>
              <a:rPr lang="en-US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Safe</a:t>
            </a:r>
            <a:endParaRPr>
              <a:solidFill>
                <a:srgbClr val="000000"/>
              </a:solidFill>
            </a:endParaRPr>
          </a:p>
          <a:p>
            <a:pPr indent="-182880" lvl="0" marL="18288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▪"/>
            </a:pPr>
            <a:r>
              <a:rPr lang="en-US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Legal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41" name="Google Shape;241;p19"/>
          <p:cNvSpPr txBox="1"/>
          <p:nvPr/>
        </p:nvSpPr>
        <p:spPr>
          <a:xfrm>
            <a:off x="533400" y="1810625"/>
            <a:ext cx="49530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accent3"/>
                </a:solidFill>
                <a:latin typeface="Rockwell"/>
                <a:ea typeface="Rockwell"/>
                <a:cs typeface="Rockwell"/>
                <a:sym typeface="Rockwell"/>
              </a:rPr>
              <a:t>Listen and follow instructions from chaperones, bus driver, tour guides, security, hotel management, etc.</a:t>
            </a:r>
            <a:endParaRPr b="0" i="0" sz="14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accent3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accent3"/>
                </a:solidFill>
                <a:latin typeface="Rockwell"/>
                <a:ea typeface="Rockwell"/>
                <a:cs typeface="Rockwell"/>
                <a:sym typeface="Rockwell"/>
              </a:rPr>
              <a:t>No exiting rooms between lights out and breakfast</a:t>
            </a:r>
            <a:endParaRPr b="0" i="0" sz="14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accent3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accent3"/>
                </a:solidFill>
                <a:latin typeface="Rockwell"/>
                <a:ea typeface="Rockwell"/>
                <a:cs typeface="Rockwell"/>
                <a:sym typeface="Rockwell"/>
              </a:rPr>
              <a:t>Call chaperone in case of emergency</a:t>
            </a:r>
            <a:endParaRPr b="0" i="0" sz="2000" u="none" cap="none" strike="noStrike">
              <a:solidFill>
                <a:schemeClr val="accent3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accent3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Rockwell"/>
              <a:buChar char="▪"/>
            </a:pPr>
            <a:r>
              <a:rPr b="0" i="0" lang="en-US" sz="2000" u="none" cap="none" strike="noStrike">
                <a:solidFill>
                  <a:schemeClr val="accent3"/>
                </a:solidFill>
                <a:latin typeface="Rockwell"/>
                <a:ea typeface="Rockwell"/>
                <a:cs typeface="Rockwell"/>
                <a:sym typeface="Rockwell"/>
              </a:rPr>
              <a:t>Be flexible- plans can change due to weather or tour availability</a:t>
            </a:r>
            <a:endParaRPr b="0" i="0" sz="2000" u="none" cap="none" strike="noStrike">
              <a:solidFill>
                <a:schemeClr val="accent3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0"/>
          <p:cNvSpPr txBox="1"/>
          <p:nvPr>
            <p:ph type="title"/>
          </p:nvPr>
        </p:nvSpPr>
        <p:spPr>
          <a:xfrm>
            <a:off x="609600" y="-228599"/>
            <a:ext cx="75438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ckwell"/>
              <a:buNone/>
            </a:pPr>
            <a:r>
              <a:rPr lang="en-US" sz="4800">
                <a:solidFill>
                  <a:schemeClr val="lt1"/>
                </a:solidFill>
              </a:rPr>
              <a:t>WHAT TO BRING</a:t>
            </a:r>
            <a:endParaRPr/>
          </a:p>
        </p:txBody>
      </p:sp>
      <p:sp>
        <p:nvSpPr>
          <p:cNvPr id="247" name="Google Shape;247;p20"/>
          <p:cNvSpPr txBox="1"/>
          <p:nvPr>
            <p:ph idx="1" type="body"/>
          </p:nvPr>
        </p:nvSpPr>
        <p:spPr>
          <a:xfrm>
            <a:off x="136550" y="959125"/>
            <a:ext cx="7543800" cy="55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01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b="0" lang="en-US" sz="2100"/>
              <a:t>Bagged lunch for Sunday (or $)</a:t>
            </a:r>
            <a:endParaRPr b="0" sz="2100"/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▪"/>
            </a:pPr>
            <a:r>
              <a:rPr b="0" lang="en-US" sz="2100"/>
              <a:t>Comfortable clothes for the bus ride </a:t>
            </a:r>
            <a:endParaRPr b="0" sz="2100"/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▪"/>
            </a:pPr>
            <a:r>
              <a:rPr b="0" lang="en-US" sz="2100"/>
              <a:t>Four business casual outfits</a:t>
            </a:r>
            <a:endParaRPr b="0" sz="2100"/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▪"/>
            </a:pPr>
            <a:r>
              <a:rPr b="0" lang="en-US" sz="2100"/>
              <a:t>Comfortable walking shoes</a:t>
            </a:r>
            <a:endParaRPr b="0" sz="2100"/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▪"/>
            </a:pPr>
            <a:r>
              <a:rPr b="0" lang="en-US" sz="2100"/>
              <a:t>Jacket/sweatshirt</a:t>
            </a:r>
            <a:endParaRPr b="0" sz="2100"/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▪"/>
            </a:pPr>
            <a:r>
              <a:rPr b="0" lang="en-US" sz="2100"/>
              <a:t>Umbrella or raincoat</a:t>
            </a:r>
            <a:endParaRPr b="0" sz="2100"/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▪"/>
            </a:pPr>
            <a:r>
              <a:rPr b="0" lang="en-US" sz="2100"/>
              <a:t>Pajamas</a:t>
            </a:r>
            <a:endParaRPr b="0" sz="2100"/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▪"/>
            </a:pPr>
            <a:r>
              <a:rPr b="0" lang="en-US" sz="2100"/>
              <a:t>Undergarments</a:t>
            </a:r>
            <a:endParaRPr b="0" sz="2100"/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▪"/>
            </a:pPr>
            <a:r>
              <a:rPr b="0" lang="en-US" sz="2100"/>
              <a:t>Toiletries</a:t>
            </a:r>
            <a:endParaRPr b="0" sz="2100"/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▪"/>
            </a:pPr>
            <a:r>
              <a:rPr b="0" lang="en-US" sz="2100"/>
              <a:t>Any needed medications</a:t>
            </a:r>
            <a:endParaRPr b="0" sz="2100"/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▪"/>
            </a:pPr>
            <a:r>
              <a:rPr b="0" lang="en-US" sz="2100"/>
              <a:t>Small bag to bring with you each day</a:t>
            </a:r>
            <a:endParaRPr b="0" sz="2100"/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▪"/>
            </a:pPr>
            <a:r>
              <a:rPr b="0" lang="en-US" sz="2100"/>
              <a:t>Reusable water bottle</a:t>
            </a:r>
            <a:endParaRPr b="0" sz="2100"/>
          </a:p>
          <a:p>
            <a:pPr indent="-74928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pic>
        <p:nvPicPr>
          <p:cNvPr id="248" name="Google Shape;248;p20"/>
          <p:cNvPicPr preferRelativeResize="0"/>
          <p:nvPr/>
        </p:nvPicPr>
        <p:blipFill rotWithShape="1">
          <a:blip r:embed="rId3">
            <a:alphaModFix/>
          </a:blip>
          <a:srcRect b="0" l="24542" r="25226" t="-1102"/>
          <a:stretch/>
        </p:blipFill>
        <p:spPr>
          <a:xfrm>
            <a:off x="4987650" y="788751"/>
            <a:ext cx="3936148" cy="528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/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b="1" lang="en-US" sz="4800"/>
              <a:t>WHY EJRP?</a:t>
            </a:r>
            <a:endParaRPr/>
          </a:p>
        </p:txBody>
      </p:sp>
      <p:sp>
        <p:nvSpPr>
          <p:cNvPr id="79" name="Google Shape;79;p2"/>
          <p:cNvSpPr txBox="1"/>
          <p:nvPr>
            <p:ph idx="1" type="body"/>
          </p:nvPr>
        </p:nvSpPr>
        <p:spPr>
          <a:xfrm>
            <a:off x="685800" y="2121408"/>
            <a:ext cx="7772400" cy="3441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5580" lvl="0" marL="1828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Char char="▪"/>
            </a:pPr>
            <a:r>
              <a:rPr b="0" lang="en-US" sz="2500">
                <a:solidFill>
                  <a:schemeClr val="accent3"/>
                </a:solidFill>
              </a:rPr>
              <a:t>Serve mission areas of providing recreational experiences and diverse learning opportunities</a:t>
            </a:r>
            <a:endParaRPr b="0" sz="2500">
              <a:solidFill>
                <a:schemeClr val="accent3"/>
              </a:solidFill>
            </a:endParaRPr>
          </a:p>
          <a:p>
            <a:pPr indent="-195580" lvl="0" marL="18288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900"/>
              <a:buChar char="▪"/>
            </a:pPr>
            <a:r>
              <a:rPr b="0" lang="en-US" sz="2500">
                <a:solidFill>
                  <a:schemeClr val="accent3"/>
                </a:solidFill>
              </a:rPr>
              <a:t>Meet community need/desire for programming</a:t>
            </a:r>
            <a:endParaRPr b="0" sz="2500">
              <a:solidFill>
                <a:schemeClr val="accent3"/>
              </a:solidFill>
            </a:endParaRPr>
          </a:p>
          <a:p>
            <a:pPr indent="-195580" lvl="0" marL="18288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900"/>
              <a:buChar char="▪"/>
            </a:pPr>
            <a:r>
              <a:rPr b="0" lang="en-US" sz="2500">
                <a:solidFill>
                  <a:schemeClr val="accent3"/>
                </a:solidFill>
              </a:rPr>
              <a:t>Familiar connection with kids and families</a:t>
            </a:r>
            <a:endParaRPr b="0" sz="2500">
              <a:solidFill>
                <a:schemeClr val="accent3"/>
              </a:solidFill>
            </a:endParaRPr>
          </a:p>
          <a:p>
            <a:pPr indent="-195580" lvl="0" marL="18288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900"/>
              <a:buChar char="▪"/>
            </a:pPr>
            <a:r>
              <a:rPr b="0" lang="en-US" sz="2500">
                <a:solidFill>
                  <a:schemeClr val="accent3"/>
                </a:solidFill>
              </a:rPr>
              <a:t>Open to all, affordable, high quality</a:t>
            </a:r>
            <a:endParaRPr b="0" sz="2500">
              <a:solidFill>
                <a:schemeClr val="accent3"/>
              </a:solidFill>
            </a:endParaRPr>
          </a:p>
          <a:p>
            <a:pPr indent="-195580" lvl="0" marL="18288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900"/>
              <a:buChar char="▪"/>
            </a:pPr>
            <a:r>
              <a:rPr b="0" lang="en-US" sz="2500">
                <a:solidFill>
                  <a:schemeClr val="accent3"/>
                </a:solidFill>
              </a:rPr>
              <a:t>Continuity for future 8</a:t>
            </a:r>
            <a:r>
              <a:rPr b="0" baseline="30000" lang="en-US" sz="2500">
                <a:solidFill>
                  <a:schemeClr val="accent3"/>
                </a:solidFill>
              </a:rPr>
              <a:t>th</a:t>
            </a:r>
            <a:r>
              <a:rPr b="0" lang="en-US" sz="2500">
                <a:solidFill>
                  <a:schemeClr val="accent3"/>
                </a:solidFill>
              </a:rPr>
              <a:t> graders</a:t>
            </a:r>
            <a:endParaRPr b="0" sz="2500">
              <a:solidFill>
                <a:schemeClr val="accent3"/>
              </a:solidFill>
            </a:endParaRPr>
          </a:p>
          <a:p>
            <a:pPr indent="-195580" lvl="0" marL="18288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900"/>
              <a:buChar char="▪"/>
            </a:pPr>
            <a:r>
              <a:rPr b="0" lang="en-US" sz="2500">
                <a:solidFill>
                  <a:schemeClr val="accent3"/>
                </a:solidFill>
              </a:rPr>
              <a:t>Community-wide fundraising opportunities</a:t>
            </a:r>
            <a:endParaRPr b="0" sz="2500">
              <a:solidFill>
                <a:schemeClr val="accent3"/>
              </a:solidFill>
            </a:endParaRPr>
          </a:p>
          <a:p>
            <a:pPr indent="-195580" lvl="0" marL="18288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900"/>
              <a:buChar char="▪"/>
            </a:pPr>
            <a:r>
              <a:rPr b="0" lang="en-US" sz="2500">
                <a:solidFill>
                  <a:schemeClr val="accent3"/>
                </a:solidFill>
              </a:rPr>
              <a:t>Scholarships opportunities</a:t>
            </a:r>
            <a:endParaRPr b="0" sz="25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"/>
          <p:cNvSpPr txBox="1"/>
          <p:nvPr>
            <p:ph type="title"/>
          </p:nvPr>
        </p:nvSpPr>
        <p:spPr>
          <a:xfrm>
            <a:off x="832600" y="308913"/>
            <a:ext cx="77724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b="1" lang="en-US" sz="3800"/>
              <a:t>WHAT TO BRING (OPTIONAL)</a:t>
            </a:r>
            <a:endParaRPr sz="3800"/>
          </a:p>
        </p:txBody>
      </p:sp>
      <p:sp>
        <p:nvSpPr>
          <p:cNvPr id="254" name="Google Shape;254;p21"/>
          <p:cNvSpPr txBox="1"/>
          <p:nvPr>
            <p:ph idx="1" type="body"/>
          </p:nvPr>
        </p:nvSpPr>
        <p:spPr>
          <a:xfrm>
            <a:off x="879450" y="1667300"/>
            <a:ext cx="7772400" cy="4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01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▪"/>
            </a:pPr>
            <a:r>
              <a:rPr b="0" lang="en-US" sz="2100">
                <a:solidFill>
                  <a:srgbClr val="000000"/>
                </a:solidFill>
              </a:rPr>
              <a:t>Bathing suit and sandals for hotel indoor pool</a:t>
            </a:r>
            <a:endParaRPr b="0" sz="2100">
              <a:solidFill>
                <a:srgbClr val="000000"/>
              </a:solidFill>
            </a:endParaRPr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▪"/>
            </a:pPr>
            <a:r>
              <a:rPr b="0" lang="en-US" sz="2100">
                <a:solidFill>
                  <a:srgbClr val="000000"/>
                </a:solidFill>
              </a:rPr>
              <a:t>Entertainment for bus ride and hotel </a:t>
            </a:r>
            <a:endParaRPr b="0" sz="2100">
              <a:solidFill>
                <a:srgbClr val="000000"/>
              </a:solidFill>
            </a:endParaRPr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▪"/>
            </a:pPr>
            <a:r>
              <a:rPr b="0" lang="en-US" sz="2100">
                <a:solidFill>
                  <a:srgbClr val="000000"/>
                </a:solidFill>
              </a:rPr>
              <a:t>Cell phone and charger</a:t>
            </a:r>
            <a:endParaRPr b="0" sz="2100">
              <a:solidFill>
                <a:srgbClr val="000000"/>
              </a:solidFill>
            </a:endParaRPr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▪"/>
            </a:pPr>
            <a:r>
              <a:rPr b="0" lang="en-US" sz="2100">
                <a:solidFill>
                  <a:srgbClr val="000000"/>
                </a:solidFill>
              </a:rPr>
              <a:t>Camera and batteries/charger</a:t>
            </a:r>
            <a:endParaRPr b="0" sz="2100">
              <a:solidFill>
                <a:srgbClr val="000000"/>
              </a:solidFill>
            </a:endParaRPr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▪"/>
            </a:pPr>
            <a:r>
              <a:rPr b="0" lang="en-US" sz="2100">
                <a:solidFill>
                  <a:srgbClr val="000000"/>
                </a:solidFill>
              </a:rPr>
              <a:t>Sunglasses, hat, sunscreen</a:t>
            </a:r>
            <a:endParaRPr b="0" sz="2100">
              <a:solidFill>
                <a:srgbClr val="000000"/>
              </a:solidFill>
            </a:endParaRPr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▪"/>
            </a:pPr>
            <a:r>
              <a:rPr b="0" lang="en-US" sz="2100">
                <a:solidFill>
                  <a:srgbClr val="000000"/>
                </a:solidFill>
              </a:rPr>
              <a:t>Any snacks you may want (there are refrigerators in rooms)</a:t>
            </a:r>
            <a:endParaRPr b="0" sz="2100">
              <a:solidFill>
                <a:srgbClr val="000000"/>
              </a:solidFill>
            </a:endParaRPr>
          </a:p>
          <a:p>
            <a:pPr indent="-1701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▪"/>
            </a:pPr>
            <a:r>
              <a:rPr b="0" lang="en-US" sz="2100">
                <a:solidFill>
                  <a:srgbClr val="000000"/>
                </a:solidFill>
              </a:rPr>
              <a:t>Spending money</a:t>
            </a:r>
            <a:endParaRPr b="0" sz="2100">
              <a:solidFill>
                <a:srgbClr val="000000"/>
              </a:solidFill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b="0" sz="2100">
              <a:solidFill>
                <a:srgbClr val="000000"/>
              </a:solidFill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b="0" i="1" lang="en-US" sz="2100">
                <a:solidFill>
                  <a:srgbClr val="000000"/>
                </a:solidFill>
              </a:rPr>
              <a:t>You are responsible for bringing, carrying, and securing </a:t>
            </a:r>
            <a:endParaRPr b="0" sz="2100">
              <a:solidFill>
                <a:srgbClr val="000000"/>
              </a:solidFill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b="0" i="1" lang="en-US" sz="2100">
                <a:solidFill>
                  <a:srgbClr val="000000"/>
                </a:solidFill>
              </a:rPr>
              <a:t>the items you will need for the duration of the trip!</a:t>
            </a:r>
            <a:endParaRPr b="0" sz="2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/>
          <p:nvPr/>
        </p:nvSpPr>
        <p:spPr>
          <a:xfrm>
            <a:off x="690625" y="1346946"/>
            <a:ext cx="7667244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0" name="Google Shape;260;p22"/>
          <p:cNvSpPr/>
          <p:nvPr/>
        </p:nvSpPr>
        <p:spPr>
          <a:xfrm>
            <a:off x="690625" y="4299696"/>
            <a:ext cx="7667244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1" name="Google Shape;261;p22"/>
          <p:cNvSpPr/>
          <p:nvPr/>
        </p:nvSpPr>
        <p:spPr>
          <a:xfrm>
            <a:off x="690625" y="1484779"/>
            <a:ext cx="7667244" cy="2743200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262" name="Google Shape;262;p22"/>
          <p:cNvGrpSpPr/>
          <p:nvPr/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263" name="Google Shape;263;p22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64" name="Google Shape;264;p22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265;p22"/>
          <p:cNvSpPr/>
          <p:nvPr/>
        </p:nvSpPr>
        <p:spPr>
          <a:xfrm>
            <a:off x="-5715" y="-1"/>
            <a:ext cx="9155430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6" name="Google Shape;266;p22"/>
          <p:cNvSpPr txBox="1"/>
          <p:nvPr>
            <p:ph idx="4294967295" type="ctrTitle"/>
          </p:nvPr>
        </p:nvSpPr>
        <p:spPr>
          <a:xfrm>
            <a:off x="1673200" y="1919250"/>
            <a:ext cx="5702100" cy="281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Rockwell"/>
              <a:buNone/>
            </a:pPr>
            <a:r>
              <a:rPr b="1" i="0" lang="en-US" sz="64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QUESTIONS?</a:t>
            </a:r>
            <a:endParaRPr b="0" i="0" u="none" cap="none" strike="noStrik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67" name="Google Shape;26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7300" y="0"/>
            <a:ext cx="3201802" cy="240135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68" name="Google Shape;26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4500" y="1"/>
            <a:ext cx="3201802" cy="240135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69" name="Google Shape;26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3875" y="0"/>
            <a:ext cx="3201802" cy="240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2"/>
          <p:cNvPicPr preferRelativeResize="0"/>
          <p:nvPr/>
        </p:nvPicPr>
        <p:blipFill rotWithShape="1">
          <a:blip r:embed="rId8">
            <a:alphaModFix/>
          </a:blip>
          <a:srcRect b="0" l="24998" r="0" t="33181"/>
          <a:stretch/>
        </p:blipFill>
        <p:spPr>
          <a:xfrm>
            <a:off x="-157300" y="4400551"/>
            <a:ext cx="3707940" cy="247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44492" y="4380375"/>
            <a:ext cx="3357307" cy="251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2"/>
          <p:cNvPicPr preferRelativeResize="0"/>
          <p:nvPr/>
        </p:nvPicPr>
        <p:blipFill rotWithShape="1">
          <a:blip r:embed="rId10">
            <a:alphaModFix/>
          </a:blip>
          <a:srcRect b="0" l="8475" r="0" t="0"/>
          <a:stretch/>
        </p:blipFill>
        <p:spPr>
          <a:xfrm>
            <a:off x="6193875" y="4380375"/>
            <a:ext cx="3023524" cy="247762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/>
          <p:nvPr/>
        </p:nvSpPr>
        <p:spPr>
          <a:xfrm>
            <a:off x="690625" y="1346946"/>
            <a:ext cx="7667244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690625" y="4299696"/>
            <a:ext cx="7667244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690625" y="1484779"/>
            <a:ext cx="7667244" cy="2743200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87" name="Google Shape;87;p3"/>
          <p:cNvGrpSpPr/>
          <p:nvPr/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88" name="Google Shape;88;p3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0" y="-1"/>
            <a:ext cx="9141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91" name="Google Shape;91;p3"/>
          <p:cNvPicPr preferRelativeResize="0"/>
          <p:nvPr/>
        </p:nvPicPr>
        <p:blipFill rotWithShape="1">
          <a:blip r:embed="rId5">
            <a:alphaModFix/>
          </a:blip>
          <a:srcRect b="0" l="3540" r="3540" t="0"/>
          <a:stretch/>
        </p:blipFill>
        <p:spPr>
          <a:xfrm>
            <a:off x="20" y="10"/>
            <a:ext cx="2967011" cy="425735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 txBox="1"/>
          <p:nvPr>
            <p:ph type="title"/>
          </p:nvPr>
        </p:nvSpPr>
        <p:spPr>
          <a:xfrm>
            <a:off x="1543425" y="4125000"/>
            <a:ext cx="59439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ckwell"/>
              <a:buNone/>
            </a:pPr>
            <a:r>
              <a:rPr b="1" lang="en-US" sz="6400" cap="none">
                <a:latin typeface="Rockwell"/>
                <a:ea typeface="Rockwell"/>
                <a:cs typeface="Rockwell"/>
                <a:sym typeface="Rockwell"/>
              </a:rPr>
              <a:t>WHO CAN GO?</a:t>
            </a:r>
            <a:endParaRPr/>
          </a:p>
        </p:txBody>
      </p:sp>
      <p:sp>
        <p:nvSpPr>
          <p:cNvPr id="93" name="Google Shape;93;p3"/>
          <p:cNvSpPr txBox="1"/>
          <p:nvPr>
            <p:ph idx="1" type="body"/>
          </p:nvPr>
        </p:nvSpPr>
        <p:spPr>
          <a:xfrm>
            <a:off x="907225" y="5205900"/>
            <a:ext cx="75027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37"/>
              <a:buNone/>
            </a:pPr>
            <a:r>
              <a:rPr b="0" lang="en-US" sz="2272">
                <a:solidFill>
                  <a:srgbClr val="000000"/>
                </a:solidFill>
              </a:rPr>
              <a:t>All 8</a:t>
            </a:r>
            <a:r>
              <a:rPr b="0" baseline="30000" lang="en-US" sz="2272">
                <a:solidFill>
                  <a:srgbClr val="000000"/>
                </a:solidFill>
              </a:rPr>
              <a:t>th</a:t>
            </a:r>
            <a:r>
              <a:rPr b="0" lang="en-US" sz="2272">
                <a:solidFill>
                  <a:srgbClr val="000000"/>
                </a:solidFill>
              </a:rPr>
              <a:t> grade students that attend Albert D. Lawton Intermediate School or live in the City of Essex Junction</a:t>
            </a:r>
            <a:endParaRPr b="0" sz="2550">
              <a:solidFill>
                <a:srgbClr val="000000"/>
              </a:solidFill>
            </a:endParaRPr>
          </a:p>
        </p:txBody>
      </p:sp>
      <p:pic>
        <p:nvPicPr>
          <p:cNvPr id="94" name="Google Shape;94;p3"/>
          <p:cNvPicPr preferRelativeResize="0"/>
          <p:nvPr/>
        </p:nvPicPr>
        <p:blipFill rotWithShape="1">
          <a:blip r:embed="rId6">
            <a:alphaModFix/>
          </a:blip>
          <a:srcRect b="0" l="3375" r="3375" t="0"/>
          <a:stretch/>
        </p:blipFill>
        <p:spPr>
          <a:xfrm>
            <a:off x="3081162" y="10"/>
            <a:ext cx="2980067" cy="4261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3"/>
          <p:cNvPicPr preferRelativeResize="0"/>
          <p:nvPr/>
        </p:nvPicPr>
        <p:blipFill rotWithShape="1">
          <a:blip r:embed="rId7">
            <a:alphaModFix/>
          </a:blip>
          <a:srcRect b="0" l="3557" r="3548" t="0"/>
          <a:stretch/>
        </p:blipFill>
        <p:spPr>
          <a:xfrm>
            <a:off x="6175362" y="10"/>
            <a:ext cx="2968639" cy="4261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8061117d6e_0_8"/>
          <p:cNvSpPr txBox="1"/>
          <p:nvPr>
            <p:ph type="title"/>
          </p:nvPr>
        </p:nvSpPr>
        <p:spPr>
          <a:xfrm>
            <a:off x="354125" y="94375"/>
            <a:ext cx="7772400" cy="10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lang="en-US" sz="4800"/>
              <a:t>CHAPERONES</a:t>
            </a:r>
            <a:endParaRPr/>
          </a:p>
        </p:txBody>
      </p:sp>
      <p:sp>
        <p:nvSpPr>
          <p:cNvPr id="101" name="Google Shape;101;g28061117d6e_0_8"/>
          <p:cNvSpPr/>
          <p:nvPr/>
        </p:nvSpPr>
        <p:spPr>
          <a:xfrm>
            <a:off x="1857275" y="1883575"/>
            <a:ext cx="51114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5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Maureen Gillard, School Age Childcare Director, EJRP </a:t>
            </a:r>
            <a:endParaRPr i="0" sz="150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5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(DC Chaperone 2017, 2018, 2019, 2022, 2023, 2024)</a:t>
            </a:r>
            <a:endParaRPr i="0" sz="15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descr="Picture" id="102" name="Google Shape;102;g28061117d6e_0_8"/>
          <p:cNvPicPr preferRelativeResize="0"/>
          <p:nvPr/>
        </p:nvPicPr>
        <p:blipFill rotWithShape="1">
          <a:blip r:embed="rId3">
            <a:alphaModFix/>
          </a:blip>
          <a:srcRect b="0" l="0" r="0" t="9950"/>
          <a:stretch/>
        </p:blipFill>
        <p:spPr>
          <a:xfrm>
            <a:off x="354135" y="1752349"/>
            <a:ext cx="1391376" cy="167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28061117d6e_0_8"/>
          <p:cNvSpPr/>
          <p:nvPr/>
        </p:nvSpPr>
        <p:spPr>
          <a:xfrm>
            <a:off x="2613700" y="3209075"/>
            <a:ext cx="4467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5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Rosy Gallo, School Age Childcare Director, EJRP</a:t>
            </a:r>
            <a:endParaRPr i="0" sz="900" u="none" cap="none" strike="noStrike">
              <a:solidFill>
                <a:srgbClr val="000000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5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(DC Chaperone 2019, 2022, 2023,2024)</a:t>
            </a:r>
            <a:endParaRPr i="0" sz="15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04" name="Google Shape;104;g28061117d6e_0_8"/>
          <p:cNvPicPr preferRelativeResize="0"/>
          <p:nvPr/>
        </p:nvPicPr>
        <p:blipFill rotWithShape="1">
          <a:blip r:embed="rId4">
            <a:alphaModFix/>
          </a:blip>
          <a:srcRect b="3697" l="12240" r="18487" t="18607"/>
          <a:stretch/>
        </p:blipFill>
        <p:spPr>
          <a:xfrm>
            <a:off x="7107135" y="1983300"/>
            <a:ext cx="1570716" cy="2195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28061117d6e_0_8"/>
          <p:cNvSpPr/>
          <p:nvPr/>
        </p:nvSpPr>
        <p:spPr>
          <a:xfrm>
            <a:off x="1857275" y="4224884"/>
            <a:ext cx="5669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5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Alyssa Callan, Licensed Childcare Administrator</a:t>
            </a:r>
            <a:endParaRPr i="0" sz="150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5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(DC Chaperone 2019, 2023, 2024)</a:t>
            </a:r>
            <a:endParaRPr i="0" sz="15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06" name="Google Shape;106;g28061117d6e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538" y="4179018"/>
            <a:ext cx="1303951" cy="191296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28061117d6e_0_8"/>
          <p:cNvSpPr txBox="1"/>
          <p:nvPr/>
        </p:nvSpPr>
        <p:spPr>
          <a:xfrm>
            <a:off x="354125" y="937150"/>
            <a:ext cx="8181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1" lang="en-US" sz="1800">
                <a:solidFill>
                  <a:schemeClr val="accent3"/>
                </a:solidFill>
                <a:latin typeface="Rockwell"/>
                <a:ea typeface="Rockwell"/>
                <a:cs typeface="Rockwell"/>
                <a:sym typeface="Rockwell"/>
              </a:rPr>
              <a:t>This is a list of last years chaperones. We typically have 6-8 EJRP employees come on the trip.We will have a definitive list by the pre-trip meeting in April.</a:t>
            </a:r>
            <a:endParaRPr b="0" i="0" sz="12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g28061117d6e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2800" y="4581393"/>
            <a:ext cx="1479375" cy="197250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28061117d6e_0_8"/>
          <p:cNvSpPr/>
          <p:nvPr/>
        </p:nvSpPr>
        <p:spPr>
          <a:xfrm>
            <a:off x="2317450" y="5670725"/>
            <a:ext cx="4763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Cass Falone, Assistant Childcare Director,</a:t>
            </a:r>
            <a:r>
              <a:rPr i="0" lang="en-US" sz="15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 EJRP</a:t>
            </a:r>
            <a:endParaRPr i="0" sz="1500" u="none" cap="none" strike="noStrik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en-US" sz="15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(</a:t>
            </a:r>
            <a:r>
              <a:rPr lang="en-US" sz="15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DC Chaperone 2024</a:t>
            </a:r>
            <a:r>
              <a:rPr i="0" lang="en-US" sz="15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)</a:t>
            </a:r>
            <a:endParaRPr i="0" sz="1500" u="none" cap="none" strike="noStrik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8061117d6e_0_113"/>
          <p:cNvSpPr txBox="1"/>
          <p:nvPr>
            <p:ph type="title"/>
          </p:nvPr>
        </p:nvSpPr>
        <p:spPr>
          <a:xfrm>
            <a:off x="457200" y="262162"/>
            <a:ext cx="82296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lang="en-US" sz="4800"/>
              <a:t>CHAPERONES</a:t>
            </a:r>
            <a:endParaRPr sz="4800"/>
          </a:p>
        </p:txBody>
      </p:sp>
      <p:sp>
        <p:nvSpPr>
          <p:cNvPr id="115" name="Google Shape;115;g28061117d6e_0_113"/>
          <p:cNvSpPr/>
          <p:nvPr/>
        </p:nvSpPr>
        <p:spPr>
          <a:xfrm>
            <a:off x="2076925" y="1499725"/>
            <a:ext cx="5577900" cy="15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2100" u="none" cap="none" strike="noStrike">
                <a:latin typeface="Rockwell"/>
                <a:ea typeface="Rockwell"/>
                <a:cs typeface="Rockwell"/>
                <a:sym typeface="Rockwell"/>
              </a:rPr>
              <a:t> </a:t>
            </a:r>
            <a:r>
              <a:rPr i="0" lang="en-US" sz="1600" u="none" cap="none" strike="noStrike">
                <a:latin typeface="Rockwell"/>
                <a:ea typeface="Rockwell"/>
                <a:cs typeface="Rockwell"/>
                <a:sym typeface="Rockwell"/>
              </a:rPr>
              <a:t>Brad Luck, Director, EJRP </a:t>
            </a:r>
            <a:endParaRPr i="0" sz="1600" u="none" cap="none" strike="noStrike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600" u="none" cap="none" strike="noStrike">
                <a:latin typeface="Rockwell"/>
                <a:ea typeface="Rockwell"/>
                <a:cs typeface="Rockwell"/>
                <a:sym typeface="Rockwell"/>
              </a:rPr>
              <a:t>(DC Chaperone 2015, 2016, 2018, 2019, 2022, 2023,</a:t>
            </a:r>
            <a:r>
              <a:rPr lang="en-US" sz="1600">
                <a:latin typeface="Rockwell"/>
                <a:ea typeface="Rockwell"/>
                <a:cs typeface="Rockwell"/>
                <a:sym typeface="Rockwell"/>
              </a:rPr>
              <a:t> 2024</a:t>
            </a:r>
            <a:r>
              <a:rPr i="0" lang="en-US" sz="1600" u="none" cap="none" strike="noStrike">
                <a:latin typeface="Rockwell"/>
                <a:ea typeface="Rockwell"/>
                <a:cs typeface="Rockwell"/>
                <a:sym typeface="Rockwell"/>
              </a:rPr>
              <a:t>)</a:t>
            </a:r>
            <a:endParaRPr i="0" sz="1600" u="none" cap="none" strike="noStrike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600" u="none" cap="none" strike="noStrike">
                <a:latin typeface="Rockwell"/>
                <a:ea typeface="Rockwell"/>
                <a:cs typeface="Rockwell"/>
                <a:sym typeface="Rockwell"/>
              </a:rPr>
              <a:t>&amp; Graham Luck (DC 2019, 2022, 2023,2024)</a:t>
            </a:r>
            <a:endParaRPr i="0" sz="1600" u="none" cap="none" strike="noStrike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6" name="Google Shape;116;g28061117d6e_0_113"/>
          <p:cNvSpPr/>
          <p:nvPr/>
        </p:nvSpPr>
        <p:spPr>
          <a:xfrm>
            <a:off x="2139476" y="3159813"/>
            <a:ext cx="5452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6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Lindsey Massucco, Program Director, EJRP</a:t>
            </a:r>
            <a:endParaRPr i="0" sz="1600" u="none" cap="none" strike="noStrik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6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(DC Chaperone 2023, 2024)</a:t>
            </a:r>
            <a:endParaRPr i="0" sz="1600" u="none" cap="none" strike="noStrik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17" name="Google Shape;117;g28061117d6e_0_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525" y="1090750"/>
            <a:ext cx="1596476" cy="21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28061117d6e_0_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7375" y="2370650"/>
            <a:ext cx="1140600" cy="191576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28061117d6e_0_113"/>
          <p:cNvSpPr txBox="1"/>
          <p:nvPr/>
        </p:nvSpPr>
        <p:spPr>
          <a:xfrm>
            <a:off x="716125" y="5469175"/>
            <a:ext cx="114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20" name="Google Shape;120;g28061117d6e_0_113"/>
          <p:cNvPicPr preferRelativeResize="0"/>
          <p:nvPr/>
        </p:nvPicPr>
        <p:blipFill rotWithShape="1">
          <a:blip r:embed="rId5">
            <a:alphaModFix/>
          </a:blip>
          <a:srcRect b="16812" l="0" r="6603" t="0"/>
          <a:stretch/>
        </p:blipFill>
        <p:spPr>
          <a:xfrm>
            <a:off x="403238" y="4617850"/>
            <a:ext cx="1470000" cy="181622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28061117d6e_0_113"/>
          <p:cNvSpPr txBox="1"/>
          <p:nvPr/>
        </p:nvSpPr>
        <p:spPr>
          <a:xfrm>
            <a:off x="2000825" y="4673250"/>
            <a:ext cx="70803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Matt Smith, Grounds &amp; Facilities Foreman, EJRP</a:t>
            </a:r>
            <a:endParaRPr sz="170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(DC Chaperone 2024)</a:t>
            </a:r>
            <a:endParaRPr sz="170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22" name="Google Shape;122;g28061117d6e_0_113"/>
          <p:cNvPicPr preferRelativeResize="0"/>
          <p:nvPr/>
        </p:nvPicPr>
        <p:blipFill rotWithShape="1">
          <a:blip r:embed="rId6">
            <a:alphaModFix/>
          </a:blip>
          <a:srcRect b="12494" l="0" r="0" t="12502"/>
          <a:stretch/>
        </p:blipFill>
        <p:spPr>
          <a:xfrm>
            <a:off x="684650" y="2376962"/>
            <a:ext cx="1469977" cy="146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 b="11528" l="0" r="0" t="32222"/>
          <a:stretch/>
        </p:blipFill>
        <p:spPr>
          <a:xfrm>
            <a:off x="254375" y="2420750"/>
            <a:ext cx="4173499" cy="36247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"/>
          <p:cNvSpPr txBox="1"/>
          <p:nvPr>
            <p:ph type="title"/>
          </p:nvPr>
        </p:nvSpPr>
        <p:spPr>
          <a:xfrm>
            <a:off x="254380" y="641900"/>
            <a:ext cx="43359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ckwell"/>
              <a:buNone/>
            </a:pPr>
            <a:r>
              <a:rPr b="1" lang="en-US" sz="4800">
                <a:solidFill>
                  <a:schemeClr val="lt1"/>
                </a:solidFill>
              </a:rPr>
              <a:t>TRANSPORTATION</a:t>
            </a:r>
            <a:endParaRPr/>
          </a:p>
        </p:txBody>
      </p:sp>
      <p:sp>
        <p:nvSpPr>
          <p:cNvPr id="129" name="Google Shape;129;p5"/>
          <p:cNvSpPr txBox="1"/>
          <p:nvPr>
            <p:ph idx="1" type="body"/>
          </p:nvPr>
        </p:nvSpPr>
        <p:spPr>
          <a:xfrm>
            <a:off x="4655900" y="3586300"/>
            <a:ext cx="4577100" cy="347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1955"/>
              <a:buNone/>
            </a:pPr>
            <a:r>
              <a:rPr b="0" lang="en-US" sz="2500"/>
              <a:t>Provided by Premier Coach</a:t>
            </a:r>
            <a:endParaRPr b="0" sz="2500"/>
          </a:p>
          <a:p>
            <a:pPr indent="-195580" lvl="1" marL="457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55"/>
              <a:buFont typeface="Rockwell"/>
              <a:buChar char="▪"/>
            </a:pPr>
            <a:r>
              <a:rPr b="0" lang="en-US" sz="25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56-passenger bus</a:t>
            </a:r>
            <a:endParaRPr b="0" sz="25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195580" lvl="1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55"/>
              <a:buFont typeface="Rockwell"/>
              <a:buChar char="▪"/>
            </a:pPr>
            <a:r>
              <a:rPr b="0" lang="en-US" sz="25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Comfortable seats</a:t>
            </a:r>
            <a:endParaRPr b="0" sz="25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195580" lvl="1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55"/>
              <a:buFont typeface="Rockwell"/>
              <a:buChar char="▪"/>
            </a:pPr>
            <a:r>
              <a:rPr b="0" lang="en-US" sz="25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Restroom</a:t>
            </a:r>
            <a:endParaRPr b="0" sz="25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195580" lvl="1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55"/>
              <a:buFont typeface="Rockwell"/>
              <a:buChar char="▪"/>
            </a:pPr>
            <a:r>
              <a:rPr b="0" lang="en-US" sz="25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Wifi</a:t>
            </a:r>
            <a:endParaRPr b="0" sz="2500">
              <a:solidFill>
                <a:schemeClr val="lt1"/>
              </a:solidFill>
              <a:highlight>
                <a:schemeClr val="dk2"/>
              </a:highlight>
              <a:latin typeface="Rockwell"/>
              <a:ea typeface="Rockwell"/>
              <a:cs typeface="Rockwell"/>
              <a:sym typeface="Rockwell"/>
            </a:endParaRPr>
          </a:p>
          <a:p>
            <a:pPr indent="-195580" lvl="1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55"/>
              <a:buFont typeface="Rockwell"/>
              <a:buChar char="▪"/>
            </a:pPr>
            <a:r>
              <a:rPr b="0" lang="en-US" sz="25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DVD player</a:t>
            </a:r>
            <a:endParaRPr b="0" sz="25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217487" lvl="1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ockwell"/>
              <a:buChar char="▪"/>
            </a:pPr>
            <a:r>
              <a:rPr b="0" lang="en-US" sz="25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Outlets</a:t>
            </a:r>
            <a:endParaRPr b="0" sz="25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30" name="Google Shape;130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7900"/>
            <a:ext cx="4388127" cy="32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/>
          <p:nvPr>
            <p:ph type="title"/>
          </p:nvPr>
        </p:nvSpPr>
        <p:spPr>
          <a:xfrm>
            <a:off x="192100" y="-186717"/>
            <a:ext cx="4045200" cy="22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b="1" lang="en-US" sz="4300"/>
              <a:t>ACCOMMODATIONS</a:t>
            </a:r>
            <a:endParaRPr sz="3700"/>
          </a:p>
        </p:txBody>
      </p:sp>
      <p:sp>
        <p:nvSpPr>
          <p:cNvPr id="136" name="Google Shape;136;p6"/>
          <p:cNvSpPr txBox="1"/>
          <p:nvPr>
            <p:ph idx="2" type="body"/>
          </p:nvPr>
        </p:nvSpPr>
        <p:spPr>
          <a:xfrm>
            <a:off x="4939500" y="332100"/>
            <a:ext cx="3837000" cy="6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4444"/>
              <a:buNone/>
            </a:pPr>
            <a:r>
              <a:t/>
            </a:r>
            <a:endParaRPr/>
          </a:p>
          <a:p>
            <a:pPr indent="-182880" lvl="0" marL="18288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76707"/>
              <a:buNone/>
            </a:pPr>
            <a:r>
              <a:rPr lang="en-US" sz="2216">
                <a:latin typeface="Rockwell"/>
                <a:ea typeface="Rockwell"/>
                <a:cs typeface="Rockwell"/>
                <a:sym typeface="Rockwell"/>
              </a:rPr>
              <a:t>Springhill</a:t>
            </a:r>
            <a:r>
              <a:rPr lang="en-US" sz="2216">
                <a:latin typeface="Rockwell"/>
                <a:ea typeface="Rockwell"/>
                <a:cs typeface="Rockwell"/>
                <a:sym typeface="Rockwell"/>
              </a:rPr>
              <a:t> Suites </a:t>
            </a:r>
            <a:r>
              <a:rPr lang="en-US" sz="2216">
                <a:latin typeface="Rockwell"/>
                <a:ea typeface="Rockwell"/>
                <a:cs typeface="Rockwell"/>
                <a:sym typeface="Rockwell"/>
              </a:rPr>
              <a:t>in Sterling, VA</a:t>
            </a:r>
            <a:endParaRPr sz="2216">
              <a:latin typeface="Rockwell"/>
              <a:ea typeface="Rockwell"/>
              <a:cs typeface="Rockwell"/>
              <a:sym typeface="Rockwell"/>
            </a:endParaRPr>
          </a:p>
          <a:p>
            <a:pPr indent="-199231" lvl="1" marL="4572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ct val="87583"/>
              <a:buFont typeface="Rockwell"/>
              <a:buChar char="▪"/>
            </a:pPr>
            <a:r>
              <a:rPr lang="en-US" sz="2416">
                <a:latin typeface="Rockwell"/>
                <a:ea typeface="Rockwell"/>
                <a:cs typeface="Rockwell"/>
                <a:sym typeface="Rockwell"/>
              </a:rPr>
              <a:t>3-4 students/room with 2 double beds or king with pullout couch</a:t>
            </a:r>
            <a:endParaRPr sz="1816">
              <a:latin typeface="Rockwell"/>
              <a:ea typeface="Rockwell"/>
              <a:cs typeface="Rockwell"/>
              <a:sym typeface="Rockwell"/>
            </a:endParaRPr>
          </a:p>
          <a:p>
            <a:pPr indent="-199231" lvl="1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7583"/>
              <a:buFont typeface="Rockwell"/>
              <a:buChar char="▪"/>
            </a:pPr>
            <a:r>
              <a:rPr lang="en-US" sz="2416">
                <a:latin typeface="Rockwell"/>
                <a:ea typeface="Rockwell"/>
                <a:cs typeface="Rockwell"/>
                <a:sym typeface="Rockwell"/>
              </a:rPr>
              <a:t>25 miles from downtown DC</a:t>
            </a:r>
            <a:endParaRPr sz="1816">
              <a:latin typeface="Rockwell"/>
              <a:ea typeface="Rockwell"/>
              <a:cs typeface="Rockwell"/>
              <a:sym typeface="Rockwell"/>
            </a:endParaRPr>
          </a:p>
          <a:p>
            <a:pPr indent="-199231" lvl="1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7583"/>
              <a:buFont typeface="Rockwell"/>
              <a:buChar char="▪"/>
            </a:pPr>
            <a:r>
              <a:rPr lang="en-US" sz="2416">
                <a:latin typeface="Rockwell"/>
                <a:ea typeface="Rockwell"/>
                <a:cs typeface="Rockwell"/>
                <a:sym typeface="Rockwell"/>
              </a:rPr>
              <a:t>Complimentary hot breakfast daily</a:t>
            </a:r>
            <a:endParaRPr sz="1816">
              <a:latin typeface="Rockwell"/>
              <a:ea typeface="Rockwell"/>
              <a:cs typeface="Rockwell"/>
              <a:sym typeface="Rockwell"/>
            </a:endParaRPr>
          </a:p>
          <a:p>
            <a:pPr indent="-199231" lvl="1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7583"/>
              <a:buFont typeface="Rockwell"/>
              <a:buChar char="▪"/>
            </a:pPr>
            <a:r>
              <a:rPr lang="en-US" sz="2416">
                <a:latin typeface="Rockwell"/>
                <a:ea typeface="Rockwell"/>
                <a:cs typeface="Rockwell"/>
                <a:sym typeface="Rockwell"/>
              </a:rPr>
              <a:t>Indoor pool </a:t>
            </a:r>
            <a:endParaRPr sz="2416">
              <a:latin typeface="Rockwell"/>
              <a:ea typeface="Rockwell"/>
              <a:cs typeface="Rockwell"/>
              <a:sym typeface="Rockwell"/>
            </a:endParaRPr>
          </a:p>
          <a:p>
            <a:pPr indent="-216852" lvl="1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Rockwell"/>
              <a:buChar char="▪"/>
            </a:pPr>
            <a:r>
              <a:rPr lang="en-US" sz="2416">
                <a:latin typeface="Rockwell"/>
                <a:ea typeface="Rockwell"/>
                <a:cs typeface="Rockwell"/>
                <a:sym typeface="Rockwell"/>
              </a:rPr>
              <a:t>Basketball court</a:t>
            </a:r>
            <a:endParaRPr sz="2416">
              <a:latin typeface="Rockwell"/>
              <a:ea typeface="Rockwell"/>
              <a:cs typeface="Rockwell"/>
              <a:sym typeface="Rockwell"/>
            </a:endParaRPr>
          </a:p>
          <a:p>
            <a:pPr indent="-199231" lvl="1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7583"/>
              <a:buFont typeface="Rockwell"/>
              <a:buChar char="▪"/>
            </a:pPr>
            <a:r>
              <a:rPr lang="en-US" sz="2416">
                <a:latin typeface="Rockwell"/>
                <a:ea typeface="Rockwell"/>
                <a:cs typeface="Rockwell"/>
                <a:sym typeface="Rockwell"/>
              </a:rPr>
              <a:t>Free wifi</a:t>
            </a:r>
            <a:endParaRPr sz="2416"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37" name="Google Shape;1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00" y="1561851"/>
            <a:ext cx="4237301" cy="238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00" y="4172724"/>
            <a:ext cx="4237301" cy="238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 txBox="1"/>
          <p:nvPr>
            <p:ph type="title"/>
          </p:nvPr>
        </p:nvSpPr>
        <p:spPr>
          <a:xfrm>
            <a:off x="482601" y="643466"/>
            <a:ext cx="2764800" cy="55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ckwell"/>
              <a:buNone/>
            </a:pPr>
            <a:r>
              <a:rPr b="1" lang="en-US" sz="6400">
                <a:solidFill>
                  <a:schemeClr val="accent3"/>
                </a:solidFill>
              </a:rPr>
              <a:t>DRAFT AGENDA</a:t>
            </a:r>
            <a:endParaRPr sz="5800">
              <a:solidFill>
                <a:schemeClr val="accent3"/>
              </a:solidFill>
            </a:endParaRPr>
          </a:p>
        </p:txBody>
      </p:sp>
      <p:sp>
        <p:nvSpPr>
          <p:cNvPr id="144" name="Google Shape;144;p7"/>
          <p:cNvSpPr txBox="1"/>
          <p:nvPr>
            <p:ph idx="1" type="body"/>
          </p:nvPr>
        </p:nvSpPr>
        <p:spPr>
          <a:xfrm>
            <a:off x="3790335" y="599768"/>
            <a:ext cx="4555800" cy="55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318"/>
              <a:buNone/>
            </a:pPr>
            <a:r>
              <a:rPr b="0" lang="en-US" sz="2182">
                <a:solidFill>
                  <a:schemeClr val="accent1"/>
                </a:solidFill>
              </a:rPr>
              <a:t>Note:</a:t>
            </a:r>
            <a:endParaRPr b="0" sz="2182">
              <a:solidFill>
                <a:schemeClr val="accent1"/>
              </a:solidFill>
            </a:endParaRPr>
          </a:p>
          <a:p>
            <a:pPr indent="-183990" lvl="0" marL="18288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717"/>
              <a:buChar char="▪"/>
            </a:pPr>
            <a:r>
              <a:rPr b="0" lang="en-US" sz="2182">
                <a:solidFill>
                  <a:schemeClr val="accent1"/>
                </a:solidFill>
              </a:rPr>
              <a:t>We will attempt to accomplish all of the following</a:t>
            </a:r>
            <a:endParaRPr b="0" sz="2182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1318"/>
              <a:buNone/>
            </a:pPr>
            <a:r>
              <a:t/>
            </a:r>
            <a:endParaRPr b="0" sz="2182">
              <a:solidFill>
                <a:schemeClr val="accent1"/>
              </a:solidFill>
            </a:endParaRPr>
          </a:p>
          <a:p>
            <a:pPr indent="-183990" lvl="0" marL="18288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717"/>
              <a:buChar char="▪"/>
            </a:pPr>
            <a:r>
              <a:rPr b="0" lang="en-US" sz="2182">
                <a:solidFill>
                  <a:schemeClr val="accent1"/>
                </a:solidFill>
              </a:rPr>
              <a:t>There are many complicating factors that may impact our itinerary- tour availability, weather, etc.</a:t>
            </a:r>
            <a:endParaRPr b="0" sz="2182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1318"/>
              <a:buNone/>
            </a:pPr>
            <a:r>
              <a:t/>
            </a:r>
            <a:endParaRPr b="0" sz="2182">
              <a:solidFill>
                <a:schemeClr val="accent1"/>
              </a:solidFill>
            </a:endParaRPr>
          </a:p>
          <a:p>
            <a:pPr indent="-183989" lvl="0" marL="18288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717"/>
              <a:buChar char="▪"/>
            </a:pPr>
            <a:r>
              <a:rPr b="0" lang="en-US" sz="2182">
                <a:solidFill>
                  <a:schemeClr val="accent1"/>
                </a:solidFill>
              </a:rPr>
              <a:t>We will release a final schedule just prior to departure –which will still be subject to change</a:t>
            </a:r>
            <a:endParaRPr b="0" sz="2182">
              <a:solidFill>
                <a:schemeClr val="accent1"/>
              </a:solidFill>
            </a:endParaRPr>
          </a:p>
          <a:p>
            <a:pPr indent="-74928" lvl="0" marL="18288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1318"/>
              <a:buNone/>
            </a:pPr>
            <a:r>
              <a:t/>
            </a:r>
            <a:endParaRPr b="0" sz="2182">
              <a:solidFill>
                <a:schemeClr val="accent1"/>
              </a:solidFill>
            </a:endParaRPr>
          </a:p>
          <a:p>
            <a:pPr indent="-74928" lvl="0" marL="18288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1318"/>
              <a:buNone/>
            </a:pPr>
            <a:r>
              <a:t/>
            </a:r>
            <a:endParaRPr b="0" sz="2182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/>
          <p:nvPr>
            <p:ph type="title"/>
          </p:nvPr>
        </p:nvSpPr>
        <p:spPr>
          <a:xfrm>
            <a:off x="3701844" y="484632"/>
            <a:ext cx="4955458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b="1" lang="en-US" sz="4700"/>
              <a:t>DAY 1: </a:t>
            </a:r>
            <a:endParaRPr b="1" sz="4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b="1" lang="en-US" sz="4700"/>
              <a:t>Monday, APRIL 21</a:t>
            </a:r>
            <a:endParaRPr sz="4700"/>
          </a:p>
        </p:txBody>
      </p:sp>
      <p:pic>
        <p:nvPicPr>
          <p:cNvPr id="150" name="Google Shape;150;p8"/>
          <p:cNvPicPr preferRelativeResize="0"/>
          <p:nvPr/>
        </p:nvPicPr>
        <p:blipFill rotWithShape="1">
          <a:blip r:embed="rId3">
            <a:alphaModFix/>
          </a:blip>
          <a:srcRect b="22616" l="0" r="0" t="15198"/>
          <a:stretch/>
        </p:blipFill>
        <p:spPr>
          <a:xfrm>
            <a:off x="226675" y="3290725"/>
            <a:ext cx="3475173" cy="288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8"/>
          <p:cNvSpPr txBox="1"/>
          <p:nvPr>
            <p:ph idx="1" type="body"/>
          </p:nvPr>
        </p:nvSpPr>
        <p:spPr>
          <a:xfrm>
            <a:off x="3701845" y="2121408"/>
            <a:ext cx="4955457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b="0" lang="en-US">
                <a:solidFill>
                  <a:schemeClr val="accent3"/>
                </a:solidFill>
              </a:rPr>
              <a:t>7am Depart Maple Street Recreation Center. </a:t>
            </a:r>
            <a:r>
              <a:rPr lang="en-US">
                <a:solidFill>
                  <a:schemeClr val="accent3"/>
                </a:solidFill>
              </a:rPr>
              <a:t>Arrive by 6:45am.</a:t>
            </a:r>
            <a:endParaRPr>
              <a:solidFill>
                <a:schemeClr val="accent3"/>
              </a:solidFill>
            </a:endParaRPr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b="0" lang="en-US">
                <a:solidFill>
                  <a:schemeClr val="accent3"/>
                </a:solidFill>
              </a:rPr>
              <a:t>Stop occasionally for restroom &amp; stretch breaks</a:t>
            </a:r>
            <a:endParaRPr b="0">
              <a:solidFill>
                <a:schemeClr val="accent3"/>
              </a:solidFill>
            </a:endParaRPr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b="0" lang="en-US">
                <a:solidFill>
                  <a:schemeClr val="accent3"/>
                </a:solidFill>
              </a:rPr>
              <a:t>Bring a bagged lunch (or $ to buy lunch)</a:t>
            </a:r>
            <a:endParaRPr b="0">
              <a:solidFill>
                <a:schemeClr val="accent3"/>
              </a:solidFill>
            </a:endParaRPr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b="0" lang="en-US">
                <a:solidFill>
                  <a:schemeClr val="accent3"/>
                </a:solidFill>
              </a:rPr>
              <a:t>Dinner at Uno’s Pizzeria</a:t>
            </a:r>
            <a:endParaRPr b="0">
              <a:solidFill>
                <a:schemeClr val="accent3"/>
              </a:solidFill>
            </a:endParaRPr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b="0" lang="en-US">
                <a:solidFill>
                  <a:schemeClr val="accent3"/>
                </a:solidFill>
              </a:rPr>
              <a:t>DC Night Tour- stopping at Jefferson, Iwo Jima, Lincoln Memorial, and White House</a:t>
            </a:r>
            <a:endParaRPr b="0">
              <a:solidFill>
                <a:schemeClr val="accent3"/>
              </a:solidFill>
            </a:endParaRPr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b="0" lang="en-US">
                <a:solidFill>
                  <a:schemeClr val="accent3"/>
                </a:solidFill>
              </a:rPr>
              <a:t>11pm Check into hotel</a:t>
            </a:r>
            <a:endParaRPr b="0">
              <a:solidFill>
                <a:schemeClr val="accent3"/>
              </a:solidFill>
            </a:endParaRPr>
          </a:p>
        </p:txBody>
      </p:sp>
      <p:pic>
        <p:nvPicPr>
          <p:cNvPr id="152" name="Google Shape;152;p8"/>
          <p:cNvPicPr preferRelativeResize="0"/>
          <p:nvPr/>
        </p:nvPicPr>
        <p:blipFill rotWithShape="1">
          <a:blip r:embed="rId4">
            <a:alphaModFix/>
          </a:blip>
          <a:srcRect b="5555" l="0" r="0" t="5555"/>
          <a:stretch/>
        </p:blipFill>
        <p:spPr>
          <a:xfrm>
            <a:off x="226675" y="883774"/>
            <a:ext cx="3475174" cy="2316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2018-09-04T15:41:45Z</dcterms:created>
  <dc:creator>Kirsten Santor</dc:creator>
</cp:coreProperties>
</file>